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9" r:id="rId23"/>
    <p:sldId id="280" r:id="rId24"/>
    <p:sldId id="281" r:id="rId25"/>
    <p:sldId id="282" r:id="rId26"/>
    <p:sldId id="283" r:id="rId27"/>
    <p:sldId id="284" r:id="rId28"/>
    <p:sldId id="291" r:id="rId29"/>
    <p:sldId id="285" r:id="rId30"/>
    <p:sldId id="287" r:id="rId31"/>
    <p:sldId id="292" r:id="rId32"/>
    <p:sldId id="288" r:id="rId33"/>
    <p:sldId id="293"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1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93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63F93B-02AF-42DA-9032-D72C57959AE4}" type="datetimeFigureOut">
              <a:rPr lang="en-US" smtClean="0"/>
              <a:pPr/>
              <a:t>12/8/2012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3F93B-02AF-42DA-9032-D72C57959AE4}"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3F93B-02AF-42DA-9032-D72C57959AE4}"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3F93B-02AF-42DA-9032-D72C57959AE4}"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63F93B-02AF-42DA-9032-D72C57959AE4}"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63F93B-02AF-42DA-9032-D72C57959AE4}"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63F93B-02AF-42DA-9032-D72C57959AE4}" type="datetimeFigureOut">
              <a:rPr lang="en-US" smtClean="0"/>
              <a:pPr/>
              <a:t>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063F93B-02AF-42DA-9032-D72C57959AE4}" type="datetimeFigureOut">
              <a:rPr lang="en-US" smtClean="0"/>
              <a:pPr/>
              <a:t>12/8/2012</a:t>
            </a:fld>
            <a:endParaRPr lang="en-US"/>
          </a:p>
        </p:txBody>
      </p:sp>
      <p:sp>
        <p:nvSpPr>
          <p:cNvPr id="8" name="Slide Number Placeholder 7"/>
          <p:cNvSpPr>
            <a:spLocks noGrp="1"/>
          </p:cNvSpPr>
          <p:nvPr>
            <p:ph type="sldNum" sz="quarter" idx="11"/>
          </p:nvPr>
        </p:nvSpPr>
        <p:spPr/>
        <p:txBody>
          <a:bodyPr/>
          <a:lstStyle/>
          <a:p>
            <a:fld id="{86525749-21AB-455E-B58C-7ECEE7C5F83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3F93B-02AF-42DA-9032-D72C57959AE4}" type="datetimeFigureOut">
              <a:rPr lang="en-US" smtClean="0"/>
              <a:pPr/>
              <a:t>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63F93B-02AF-42DA-9032-D72C57959AE4}"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6525749-21AB-455E-B58C-7ECEE7C5F8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063F93B-02AF-42DA-9032-D72C57959AE4}"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25749-21AB-455E-B58C-7ECEE7C5F8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063F93B-02AF-42DA-9032-D72C57959AE4}" type="datetimeFigureOut">
              <a:rPr lang="en-US" smtClean="0"/>
              <a:pPr/>
              <a:t>12/8/2012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6525749-21AB-455E-B58C-7ECEE7C5F83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mailto:vpnonacad.nfjpiaxcaraga@gmail.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609600" y="1219200"/>
            <a:ext cx="3314700" cy="184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200" b="0" i="1" u="none" strike="noStrike" cap="none" normalizeH="0" baseline="0" dirty="0" smtClean="0">
                <a:ln>
                  <a:noFill/>
                </a:ln>
                <a:solidFill>
                  <a:schemeClr val="tx1"/>
                </a:solidFill>
                <a:effectLst/>
                <a:latin typeface="Segoe Script" pitchFamily="34" charset="0"/>
                <a:cs typeface="Arial" pitchFamily="34" charset="0"/>
              </a:rPr>
              <a:t>21</a:t>
            </a:r>
            <a:r>
              <a:rPr lang="en-US" sz="7200" i="1" baseline="30000" dirty="0" smtClean="0">
                <a:latin typeface="Segoe Script" pitchFamily="34" charset="0"/>
                <a:cs typeface="Arial" pitchFamily="34" charset="0"/>
              </a:rPr>
              <a:t>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533400" y="2920425"/>
            <a:ext cx="84128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3200" b="1" i="0" u="sng"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___N O N  –  A C A D E M I C  E V E N T S___</a:t>
            </a:r>
            <a:endParaRPr kumimoji="0" lang="en-PH" sz="3200" b="1" i="0" u="sng" strike="noStrike" cap="none" normalizeH="0" baseline="0" dirty="0" smtClean="0">
              <a:ln>
                <a:noFill/>
              </a:ln>
              <a:solidFill>
                <a:srgbClr val="FFFF00"/>
              </a:solidFill>
              <a:effectLst/>
              <a:latin typeface="Arial" pitchFamily="34" charset="0"/>
              <a:cs typeface="Arial" pitchFamily="34" charset="0"/>
            </a:endParaRPr>
          </a:p>
        </p:txBody>
      </p:sp>
      <p:sp>
        <p:nvSpPr>
          <p:cNvPr id="1028" name="Text Box 4"/>
          <p:cNvSpPr txBox="1">
            <a:spLocks noChangeArrowheads="1"/>
          </p:cNvSpPr>
          <p:nvPr/>
        </p:nvSpPr>
        <p:spPr bwMode="auto">
          <a:xfrm>
            <a:off x="2438400" y="593725"/>
            <a:ext cx="5334000" cy="85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676400" y="1846263"/>
            <a:ext cx="7369175" cy="769441"/>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4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440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768" y="4143376"/>
            <a:ext cx="2362203" cy="16954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60652">
            <a:off x="2333623" y="4143376"/>
            <a:ext cx="2362203" cy="16954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06407">
            <a:off x="4543408" y="4718767"/>
            <a:ext cx="2362203" cy="169545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38600">
            <a:off x="6591299" y="4453151"/>
            <a:ext cx="2362203" cy="169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28"/>
                                        </p:tgtEl>
                                        <p:attrNameLst>
                                          <p:attrName>ppt_x</p:attrName>
                                          <p:attrName>ppt_y</p:attrName>
                                        </p:attrNameLst>
                                      </p:cBhvr>
                                    </p:animMotion>
                                    <p:animRot by="1500000">
                                      <p:cBhvr>
                                        <p:cTn id="7" dur="125" fill="hold">
                                          <p:stCondLst>
                                            <p:cond delay="0"/>
                                          </p:stCondLst>
                                        </p:cTn>
                                        <p:tgtEl>
                                          <p:spTgt spid="1028"/>
                                        </p:tgtEl>
                                        <p:attrNameLst>
                                          <p:attrName>r</p:attrName>
                                        </p:attrNameLst>
                                      </p:cBhvr>
                                    </p:animRot>
                                    <p:animRot by="-1500000">
                                      <p:cBhvr>
                                        <p:cTn id="8" dur="125" fill="hold">
                                          <p:stCondLst>
                                            <p:cond delay="125"/>
                                          </p:stCondLst>
                                        </p:cTn>
                                        <p:tgtEl>
                                          <p:spTgt spid="1028"/>
                                        </p:tgtEl>
                                        <p:attrNameLst>
                                          <p:attrName>r</p:attrName>
                                        </p:attrNameLst>
                                      </p:cBhvr>
                                    </p:animRot>
                                    <p:animRot by="-1500000">
                                      <p:cBhvr>
                                        <p:cTn id="9" dur="125" fill="hold">
                                          <p:stCondLst>
                                            <p:cond delay="250"/>
                                          </p:stCondLst>
                                        </p:cTn>
                                        <p:tgtEl>
                                          <p:spTgt spid="1028"/>
                                        </p:tgtEl>
                                        <p:attrNameLst>
                                          <p:attrName>r</p:attrName>
                                        </p:attrNameLst>
                                      </p:cBhvr>
                                    </p:animRot>
                                    <p:animRot by="1500000">
                                      <p:cBhvr>
                                        <p:cTn id="10" dur="125" fill="hold">
                                          <p:stCondLst>
                                            <p:cond delay="375"/>
                                          </p:stCondLst>
                                        </p:cTn>
                                        <p:tgtEl>
                                          <p:spTgt spid="10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1029"/>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02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heel(1)">
                                      <p:cBhvr>
                                        <p:cTn id="2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bldP spid="1028" grpId="0"/>
      <p:bldP spid="10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04800" y="1246287"/>
            <a:ext cx="7696200" cy="4801314"/>
          </a:xfrm>
          <a:prstGeom prst="rect">
            <a:avLst/>
          </a:prstGeom>
          <a:noFill/>
        </p:spPr>
        <p:txBody>
          <a:bodyPr wrap="square" rtlCol="0">
            <a:spAutoFit/>
          </a:bodyPr>
          <a:lstStyle/>
          <a:p>
            <a:r>
              <a:rPr lang="en-PH" b="1" i="1" dirty="0"/>
              <a:t>Three (3) copies in a DVD or CD format</a:t>
            </a:r>
            <a:r>
              <a:rPr lang="en-PH" dirty="0"/>
              <a:t> – must be in the hands of the regional vice president for non-academic affairs 10 days before the convention or on or before January 25, 2013</a:t>
            </a:r>
            <a:r>
              <a:rPr lang="en-PH" i="1" dirty="0"/>
              <a:t> </a:t>
            </a:r>
            <a:r>
              <a:rPr lang="en-PH" dirty="0"/>
              <a:t>to be submitted personally or through courier.</a:t>
            </a:r>
            <a:endParaRPr lang="en-US" dirty="0"/>
          </a:p>
          <a:p>
            <a:r>
              <a:rPr lang="en-PH" dirty="0"/>
              <a:t>	</a:t>
            </a:r>
            <a:r>
              <a:rPr lang="en-PH" b="1" dirty="0"/>
              <a:t>Shipping details:</a:t>
            </a:r>
            <a:endParaRPr lang="en-US" dirty="0"/>
          </a:p>
          <a:p>
            <a:r>
              <a:rPr lang="en-PH" b="1" dirty="0"/>
              <a:t>		</a:t>
            </a:r>
            <a:r>
              <a:rPr lang="en-PH" b="1" i="1" dirty="0"/>
              <a:t>Name: 	</a:t>
            </a:r>
            <a:r>
              <a:rPr lang="en-PH" dirty="0"/>
              <a:t>Van Anthony G. </a:t>
            </a:r>
            <a:r>
              <a:rPr lang="en-PH" dirty="0" err="1"/>
              <a:t>Dagapioso</a:t>
            </a:r>
            <a:endParaRPr lang="en-US" dirty="0"/>
          </a:p>
          <a:p>
            <a:r>
              <a:rPr lang="en-PH" dirty="0"/>
              <a:t>		</a:t>
            </a:r>
            <a:r>
              <a:rPr lang="en-PH" b="1" i="1" dirty="0" smtClean="0"/>
              <a:t>Address:  </a:t>
            </a:r>
            <a:r>
              <a:rPr lang="en-PH" b="1" i="1" dirty="0" err="1" smtClean="0"/>
              <a:t>clo</a:t>
            </a:r>
            <a:r>
              <a:rPr lang="en-PH" b="1" i="1" dirty="0" smtClean="0"/>
              <a:t> Carol </a:t>
            </a:r>
            <a:r>
              <a:rPr lang="en-PH" b="1" i="1" dirty="0" err="1" smtClean="0"/>
              <a:t>Montalban</a:t>
            </a:r>
            <a:r>
              <a:rPr lang="en-PH" b="1" i="1" dirty="0" smtClean="0"/>
              <a:t>, Door 4 </a:t>
            </a:r>
            <a:r>
              <a:rPr lang="en-PH" b="1" i="1" dirty="0" err="1" smtClean="0"/>
              <a:t>Ammar</a:t>
            </a:r>
            <a:r>
              <a:rPr lang="en-PH" b="1" i="1" dirty="0" smtClean="0"/>
              <a:t>   				    Apartment, </a:t>
            </a:r>
            <a:r>
              <a:rPr lang="en-PH" b="1" i="1" dirty="0" err="1" smtClean="0"/>
              <a:t>Tibanga</a:t>
            </a:r>
            <a:r>
              <a:rPr lang="en-PH" b="1" i="1" dirty="0" smtClean="0"/>
              <a:t>,  </a:t>
            </a:r>
            <a:r>
              <a:rPr lang="en-PH" b="1" i="1" dirty="0" err="1" smtClean="0"/>
              <a:t>Iligan</a:t>
            </a:r>
            <a:r>
              <a:rPr lang="en-PH" b="1" i="1" dirty="0" smtClean="0"/>
              <a:t> City</a:t>
            </a:r>
            <a:endParaRPr lang="en-US" dirty="0"/>
          </a:p>
          <a:p>
            <a:r>
              <a:rPr lang="en-PH" dirty="0"/>
              <a:t>		</a:t>
            </a:r>
            <a:r>
              <a:rPr lang="en-PH" b="1" i="1" dirty="0"/>
              <a:t>Mobile </a:t>
            </a:r>
            <a:r>
              <a:rPr lang="en-PH" b="1" i="1" dirty="0" smtClean="0"/>
              <a:t>#: </a:t>
            </a:r>
            <a:r>
              <a:rPr lang="en-PH" dirty="0" smtClean="0"/>
              <a:t>0906-775-6618</a:t>
            </a:r>
            <a:endParaRPr lang="en-US" dirty="0"/>
          </a:p>
          <a:p>
            <a:r>
              <a:rPr lang="en-PH" dirty="0"/>
              <a:t> </a:t>
            </a:r>
            <a:endParaRPr lang="en-US" dirty="0"/>
          </a:p>
          <a:p>
            <a:pPr lvl="0"/>
            <a:r>
              <a:rPr lang="en-PH" dirty="0"/>
              <a:t>The short film</a:t>
            </a:r>
            <a:endParaRPr lang="en-US" dirty="0"/>
          </a:p>
          <a:p>
            <a:pPr lvl="0"/>
            <a:r>
              <a:rPr lang="en-PH" dirty="0"/>
              <a:t>Trailer that should not exceed one (1) minute</a:t>
            </a:r>
            <a:endParaRPr lang="en-US" dirty="0"/>
          </a:p>
          <a:p>
            <a:r>
              <a:rPr lang="en-PH" dirty="0"/>
              <a:t> </a:t>
            </a:r>
            <a:endParaRPr lang="en-US" dirty="0"/>
          </a:p>
          <a:p>
            <a:r>
              <a:rPr lang="en-PH" b="1" dirty="0"/>
              <a:t>NOTE: </a:t>
            </a:r>
            <a:endParaRPr lang="en-US" dirty="0"/>
          </a:p>
          <a:p>
            <a:pPr lvl="0"/>
            <a:r>
              <a:rPr lang="en-PH" i="1" dirty="0"/>
              <a:t>Late submission/lack of requirements on due dates will have a deduction of three (3) points on the average score for BEST SHORT FILM.</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04800" y="1143000"/>
            <a:ext cx="7696200" cy="5909310"/>
          </a:xfrm>
          <a:prstGeom prst="rect">
            <a:avLst/>
          </a:prstGeom>
          <a:noFill/>
        </p:spPr>
        <p:txBody>
          <a:bodyPr wrap="square" rtlCol="0">
            <a:spAutoFit/>
          </a:bodyPr>
          <a:lstStyle/>
          <a:p>
            <a:pPr algn="ctr"/>
            <a:r>
              <a:rPr lang="en-PH" b="1" dirty="0">
                <a:solidFill>
                  <a:srgbClr val="00B0F0"/>
                </a:solidFill>
              </a:rPr>
              <a:t>AWARDS AND CRITERIA FOR JUDGING</a:t>
            </a:r>
            <a:endParaRPr lang="en-US" dirty="0">
              <a:solidFill>
                <a:srgbClr val="00B0F0"/>
              </a:solidFill>
            </a:endParaRPr>
          </a:p>
          <a:p>
            <a:pPr lvl="0"/>
            <a:r>
              <a:rPr lang="en-PH" b="1" i="1" dirty="0" smtClean="0">
                <a:solidFill>
                  <a:srgbClr val="FFFF00"/>
                </a:solidFill>
              </a:rPr>
              <a:t>1. Best </a:t>
            </a:r>
            <a:r>
              <a:rPr lang="en-PH" b="1" i="1" dirty="0">
                <a:solidFill>
                  <a:srgbClr val="FFFF00"/>
                </a:solidFill>
              </a:rPr>
              <a:t>Short Film</a:t>
            </a:r>
            <a:endParaRPr lang="en-US" dirty="0">
              <a:solidFill>
                <a:srgbClr val="FFFF00"/>
              </a:solidFill>
            </a:endParaRPr>
          </a:p>
          <a:p>
            <a:r>
              <a:rPr lang="en-PH" b="1" dirty="0" smtClean="0"/>
              <a:t>	Cinematography</a:t>
            </a:r>
            <a:r>
              <a:rPr lang="en-PH" b="1" dirty="0"/>
              <a:t>					25%</a:t>
            </a:r>
            <a:endParaRPr lang="en-US" dirty="0"/>
          </a:p>
          <a:p>
            <a:r>
              <a:rPr lang="en-PH" i="1" dirty="0" smtClean="0"/>
              <a:t>	(</a:t>
            </a:r>
            <a:r>
              <a:rPr lang="en-PH" i="1" dirty="0"/>
              <a:t>camera angles, camera movement, </a:t>
            </a:r>
            <a:endParaRPr lang="en-US" dirty="0"/>
          </a:p>
          <a:p>
            <a:r>
              <a:rPr lang="en-PH" i="1" dirty="0" smtClean="0"/>
              <a:t>	lighting</a:t>
            </a:r>
            <a:r>
              <a:rPr lang="en-PH" i="1" dirty="0"/>
              <a:t>, framing of shots)</a:t>
            </a:r>
            <a:endParaRPr lang="en-US" dirty="0"/>
          </a:p>
          <a:p>
            <a:r>
              <a:rPr lang="en-PH" b="1" i="1" dirty="0" smtClean="0"/>
              <a:t>	</a:t>
            </a:r>
            <a:r>
              <a:rPr lang="en-PH" b="1" dirty="0" smtClean="0"/>
              <a:t>Screenplay</a:t>
            </a:r>
            <a:r>
              <a:rPr lang="en-PH" b="1" dirty="0"/>
              <a:t>					</a:t>
            </a:r>
            <a:r>
              <a:rPr lang="en-PH" b="1" dirty="0" smtClean="0"/>
              <a:t>25</a:t>
            </a:r>
            <a:r>
              <a:rPr lang="en-PH" b="1" dirty="0"/>
              <a:t>%</a:t>
            </a:r>
            <a:endParaRPr lang="en-US" dirty="0"/>
          </a:p>
          <a:p>
            <a:r>
              <a:rPr lang="en-PH" dirty="0"/>
              <a:t>	</a:t>
            </a:r>
            <a:r>
              <a:rPr lang="en-PH" i="1" dirty="0" smtClean="0"/>
              <a:t>(</a:t>
            </a:r>
            <a:r>
              <a:rPr lang="en-PH" i="1" dirty="0"/>
              <a:t>acting performances)</a:t>
            </a:r>
            <a:endParaRPr lang="en-US" dirty="0"/>
          </a:p>
          <a:p>
            <a:r>
              <a:rPr lang="en-PH" i="1" dirty="0"/>
              <a:t>	</a:t>
            </a:r>
            <a:r>
              <a:rPr lang="en-PH" b="1" dirty="0" smtClean="0"/>
              <a:t>Storyline</a:t>
            </a:r>
            <a:r>
              <a:rPr lang="en-PH" b="1" dirty="0"/>
              <a:t>					</a:t>
            </a:r>
            <a:r>
              <a:rPr lang="en-PH" b="1" dirty="0" smtClean="0"/>
              <a:t>20</a:t>
            </a:r>
            <a:r>
              <a:rPr lang="en-PH" b="1" dirty="0"/>
              <a:t>%</a:t>
            </a:r>
            <a:endParaRPr lang="en-US" dirty="0"/>
          </a:p>
          <a:p>
            <a:r>
              <a:rPr lang="en-PH" dirty="0"/>
              <a:t>	</a:t>
            </a:r>
            <a:r>
              <a:rPr lang="en-PH" b="1" dirty="0" smtClean="0"/>
              <a:t>Creativity</a:t>
            </a:r>
            <a:r>
              <a:rPr lang="en-PH" b="1" dirty="0"/>
              <a:t>					</a:t>
            </a:r>
            <a:r>
              <a:rPr lang="en-PH" b="1" dirty="0" smtClean="0"/>
              <a:t>20</a:t>
            </a:r>
            <a:r>
              <a:rPr lang="en-PH" b="1" dirty="0"/>
              <a:t>%</a:t>
            </a:r>
            <a:endParaRPr lang="en-US" dirty="0"/>
          </a:p>
          <a:p>
            <a:r>
              <a:rPr lang="en-PH" b="1" dirty="0"/>
              <a:t>	</a:t>
            </a:r>
            <a:r>
              <a:rPr lang="en-PH" b="1" dirty="0" smtClean="0"/>
              <a:t>Over-all </a:t>
            </a:r>
            <a:r>
              <a:rPr lang="en-PH" b="1" dirty="0"/>
              <a:t>Impression				</a:t>
            </a:r>
            <a:r>
              <a:rPr lang="en-PH" b="1" u="sng" dirty="0"/>
              <a:t>10%</a:t>
            </a:r>
            <a:endParaRPr lang="en-US" dirty="0"/>
          </a:p>
          <a:p>
            <a:r>
              <a:rPr lang="en-PH" b="1" dirty="0"/>
              <a:t>		</a:t>
            </a:r>
            <a:r>
              <a:rPr lang="en-PH" b="1" dirty="0" smtClean="0"/>
              <a:t>TOTAL</a:t>
            </a:r>
            <a:r>
              <a:rPr lang="en-PH" b="1" dirty="0"/>
              <a:t>				        </a:t>
            </a:r>
            <a:r>
              <a:rPr lang="en-PH" b="1" dirty="0" smtClean="0"/>
              <a:t>	</a:t>
            </a:r>
            <a:r>
              <a:rPr lang="en-PH" b="1" u="dbl" dirty="0" smtClean="0"/>
              <a:t>100</a:t>
            </a:r>
            <a:r>
              <a:rPr lang="en-PH" b="1" u="dbl" dirty="0"/>
              <a:t>% </a:t>
            </a:r>
            <a:endParaRPr lang="en-US" dirty="0"/>
          </a:p>
          <a:p>
            <a:r>
              <a:rPr lang="en-PH" b="1" dirty="0"/>
              <a:t> </a:t>
            </a:r>
            <a:r>
              <a:rPr lang="en-PH" b="1" dirty="0" smtClean="0"/>
              <a:t>2. </a:t>
            </a:r>
            <a:r>
              <a:rPr lang="en-PH" b="1" i="1" dirty="0" smtClean="0">
                <a:solidFill>
                  <a:srgbClr val="FFFF00"/>
                </a:solidFill>
              </a:rPr>
              <a:t>Best </a:t>
            </a:r>
            <a:r>
              <a:rPr lang="en-PH" b="1" i="1" dirty="0">
                <a:solidFill>
                  <a:srgbClr val="FFFF00"/>
                </a:solidFill>
              </a:rPr>
              <a:t>Theme Song</a:t>
            </a:r>
            <a:endParaRPr lang="en-US" dirty="0">
              <a:solidFill>
                <a:srgbClr val="FFFF00"/>
              </a:solidFill>
            </a:endParaRPr>
          </a:p>
          <a:p>
            <a:r>
              <a:rPr lang="en-PH" b="1" i="1" dirty="0"/>
              <a:t> </a:t>
            </a:r>
            <a:r>
              <a:rPr lang="en-US" b="1" i="1" dirty="0" smtClean="0"/>
              <a:t>	</a:t>
            </a:r>
            <a:r>
              <a:rPr lang="en-PH" b="1" dirty="0" smtClean="0"/>
              <a:t>Relevance </a:t>
            </a:r>
            <a:r>
              <a:rPr lang="en-PH" b="1" dirty="0"/>
              <a:t>to the film				50%		</a:t>
            </a:r>
            <a:r>
              <a:rPr lang="en-PH" b="1" dirty="0" smtClean="0"/>
              <a:t>Script</a:t>
            </a:r>
            <a:r>
              <a:rPr lang="en-PH" b="1" dirty="0"/>
              <a:t>						</a:t>
            </a:r>
            <a:r>
              <a:rPr lang="en-PH" b="1" dirty="0" smtClean="0"/>
              <a:t>20</a:t>
            </a:r>
            <a:r>
              <a:rPr lang="en-PH" b="1" dirty="0"/>
              <a:t>%</a:t>
            </a:r>
            <a:endParaRPr lang="en-US" dirty="0"/>
          </a:p>
          <a:p>
            <a:r>
              <a:rPr lang="en-PH" b="1" dirty="0"/>
              <a:t>	Use of song					</a:t>
            </a:r>
            <a:r>
              <a:rPr lang="en-PH" b="1" u="sng" dirty="0" smtClean="0"/>
              <a:t>30</a:t>
            </a:r>
            <a:r>
              <a:rPr lang="en-PH" b="1" u="sng" dirty="0"/>
              <a:t>%</a:t>
            </a:r>
            <a:endParaRPr lang="en-US" dirty="0"/>
          </a:p>
          <a:p>
            <a:r>
              <a:rPr lang="en-PH" b="1" dirty="0"/>
              <a:t>		TOTAL				       </a:t>
            </a:r>
            <a:r>
              <a:rPr lang="en-PH" b="1" dirty="0" smtClean="0"/>
              <a:t> 	</a:t>
            </a:r>
            <a:r>
              <a:rPr lang="en-PH" b="1" u="dbl" dirty="0" smtClean="0"/>
              <a:t>100%</a:t>
            </a:r>
            <a:endParaRPr lang="en-US" b="1" u="dbl" dirty="0" smtClean="0"/>
          </a:p>
          <a:p>
            <a:endParaRPr lang="en-US" dirty="0"/>
          </a:p>
          <a:p>
            <a:pPr lvl="0"/>
            <a:r>
              <a:rPr lang="en-PH" b="1" i="1" dirty="0" smtClean="0">
                <a:solidFill>
                  <a:srgbClr val="FFFF00"/>
                </a:solidFill>
              </a:rPr>
              <a:t>3. Top </a:t>
            </a:r>
            <a:r>
              <a:rPr lang="en-PH" b="1" i="1" dirty="0">
                <a:solidFill>
                  <a:srgbClr val="FFFF00"/>
                </a:solidFill>
              </a:rPr>
              <a:t>Grosser </a:t>
            </a:r>
            <a:r>
              <a:rPr lang="en-PH" dirty="0"/>
              <a:t>– this award shall be given to the film that garnered the highest sales during the screening.</a:t>
            </a:r>
            <a:endParaRPr lang="en-US" dirty="0"/>
          </a:p>
          <a:p>
            <a:r>
              <a:rPr lang="en-PH" b="1" i="1" dirty="0"/>
              <a:t> </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04800" y="1246287"/>
            <a:ext cx="7696200" cy="4247317"/>
          </a:xfrm>
          <a:prstGeom prst="rect">
            <a:avLst/>
          </a:prstGeom>
          <a:noFill/>
        </p:spPr>
        <p:txBody>
          <a:bodyPr wrap="square" rtlCol="0">
            <a:spAutoFit/>
          </a:bodyPr>
          <a:lstStyle/>
          <a:p>
            <a:pPr lvl="0"/>
            <a:r>
              <a:rPr lang="en-PH" b="1" i="1" dirty="0" smtClean="0">
                <a:solidFill>
                  <a:srgbClr val="FFFF00"/>
                </a:solidFill>
              </a:rPr>
              <a:t>4. Best Actor</a:t>
            </a:r>
            <a:endParaRPr lang="en-US" dirty="0" smtClean="0">
              <a:solidFill>
                <a:srgbClr val="FFFF00"/>
              </a:solidFill>
            </a:endParaRPr>
          </a:p>
          <a:p>
            <a:pPr lvl="0"/>
            <a:r>
              <a:rPr lang="en-PH" b="1" i="1" dirty="0" smtClean="0">
                <a:solidFill>
                  <a:srgbClr val="FFFF00"/>
                </a:solidFill>
              </a:rPr>
              <a:t>5. Best Actress</a:t>
            </a:r>
            <a:endParaRPr lang="en-US" dirty="0" smtClean="0">
              <a:solidFill>
                <a:srgbClr val="FFFF00"/>
              </a:solidFill>
            </a:endParaRPr>
          </a:p>
          <a:p>
            <a:pPr lvl="0"/>
            <a:r>
              <a:rPr lang="en-PH" b="1" i="1" dirty="0" smtClean="0">
                <a:solidFill>
                  <a:srgbClr val="FFFF00"/>
                </a:solidFill>
              </a:rPr>
              <a:t>6. Best Trailer</a:t>
            </a:r>
            <a:endParaRPr lang="en-US" dirty="0" smtClean="0">
              <a:solidFill>
                <a:srgbClr val="FFFF00"/>
              </a:solidFill>
            </a:endParaRPr>
          </a:p>
          <a:p>
            <a:r>
              <a:rPr lang="en-PH" dirty="0" smtClean="0"/>
              <a:t> </a:t>
            </a:r>
            <a:r>
              <a:rPr lang="en-US" dirty="0"/>
              <a:t> </a:t>
            </a:r>
            <a:r>
              <a:rPr lang="en-US" dirty="0" smtClean="0"/>
              <a:t>   *</a:t>
            </a:r>
            <a:r>
              <a:rPr lang="en-PH" dirty="0" smtClean="0"/>
              <a:t>Awards number four (4) to six (6) shall be given based on the judges’ deliberation.</a:t>
            </a:r>
            <a:endParaRPr lang="en-US" dirty="0" smtClean="0"/>
          </a:p>
          <a:p>
            <a:r>
              <a:rPr lang="en-PH" dirty="0" smtClean="0"/>
              <a:t> </a:t>
            </a:r>
            <a:endParaRPr lang="en-US" dirty="0" smtClean="0"/>
          </a:p>
          <a:p>
            <a:pPr lvl="0"/>
            <a:r>
              <a:rPr lang="en-PH" b="1" i="1" dirty="0" smtClean="0"/>
              <a:t>7. </a:t>
            </a:r>
            <a:r>
              <a:rPr lang="en-PH" b="1" i="1" dirty="0" smtClean="0">
                <a:solidFill>
                  <a:srgbClr val="FFFF00"/>
                </a:solidFill>
              </a:rPr>
              <a:t>Best Story </a:t>
            </a:r>
            <a:r>
              <a:rPr lang="en-PH" i="1" dirty="0" smtClean="0"/>
              <a:t>–</a:t>
            </a:r>
            <a:r>
              <a:rPr lang="en-PH" dirty="0" smtClean="0"/>
              <a:t>this award is given to the entry who garnered the highest total score in the storyline criteria.</a:t>
            </a:r>
            <a:endParaRPr lang="en-US" dirty="0" smtClean="0"/>
          </a:p>
          <a:p>
            <a:r>
              <a:rPr lang="en-PH" dirty="0" smtClean="0"/>
              <a:t> </a:t>
            </a:r>
            <a:endParaRPr lang="en-US" dirty="0" smtClean="0"/>
          </a:p>
          <a:p>
            <a:pPr lvl="0"/>
            <a:r>
              <a:rPr lang="en-PH" b="1" i="1" dirty="0" smtClean="0"/>
              <a:t>8</a:t>
            </a:r>
            <a:r>
              <a:rPr lang="en-PH" b="1" i="1" dirty="0" smtClean="0">
                <a:solidFill>
                  <a:srgbClr val="FFFF00"/>
                </a:solidFill>
              </a:rPr>
              <a:t>. Best Poster</a:t>
            </a:r>
            <a:endParaRPr lang="en-US" dirty="0" smtClean="0">
              <a:solidFill>
                <a:srgbClr val="FFFF00"/>
              </a:solidFill>
            </a:endParaRPr>
          </a:p>
          <a:p>
            <a:r>
              <a:rPr lang="en-PH" dirty="0" smtClean="0"/>
              <a:t> </a:t>
            </a:r>
            <a:r>
              <a:rPr lang="en-US" dirty="0"/>
              <a:t>	</a:t>
            </a:r>
            <a:r>
              <a:rPr lang="en-PH" b="1" dirty="0" smtClean="0"/>
              <a:t>Creativity					40%</a:t>
            </a:r>
            <a:endParaRPr lang="en-US" dirty="0" smtClean="0"/>
          </a:p>
          <a:p>
            <a:r>
              <a:rPr lang="en-PH" b="1" dirty="0" smtClean="0"/>
              <a:t>	Visual Impact					30%</a:t>
            </a:r>
            <a:endParaRPr lang="en-US" dirty="0" smtClean="0"/>
          </a:p>
          <a:p>
            <a:r>
              <a:rPr lang="en-PH" b="1" dirty="0" smtClean="0"/>
              <a:t>	Originality					</a:t>
            </a:r>
            <a:r>
              <a:rPr lang="en-PH" b="1" u="sng" dirty="0" smtClean="0"/>
              <a:t>30%</a:t>
            </a:r>
            <a:endParaRPr lang="en-US" dirty="0" smtClean="0"/>
          </a:p>
          <a:p>
            <a:r>
              <a:rPr lang="en-PH" b="1" dirty="0" smtClean="0"/>
              <a:t>	TOTAL					              </a:t>
            </a:r>
            <a:r>
              <a:rPr lang="en-PH" b="1" u="dbl" dirty="0" smtClean="0"/>
              <a:t>100%</a:t>
            </a:r>
            <a:endParaRPr lang="en-US" dirty="0" smtClean="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37382"/>
            <a:ext cx="7696200" cy="1477328"/>
          </a:xfrm>
          <a:prstGeom prst="rect">
            <a:avLst/>
          </a:prstGeom>
          <a:noFill/>
        </p:spPr>
        <p:txBody>
          <a:bodyPr wrap="square" rtlCol="0">
            <a:spAutoFit/>
          </a:bodyPr>
          <a:lstStyle/>
          <a:p>
            <a:r>
              <a:rPr lang="en-PH" sz="5400" b="1" u="sng" dirty="0">
                <a:solidFill>
                  <a:srgbClr val="FFFF00"/>
                </a:solidFill>
                <a:latin typeface="NSimSun" pitchFamily="49" charset="-122"/>
                <a:ea typeface="NSimSun" pitchFamily="49" charset="-122"/>
              </a:rPr>
              <a:t>X Factor </a:t>
            </a:r>
            <a:r>
              <a:rPr lang="en-PH" sz="2800" b="1" u="sng" dirty="0">
                <a:solidFill>
                  <a:srgbClr val="00B0F0"/>
                </a:solidFill>
              </a:rPr>
              <a:t>Region 10 &amp; </a:t>
            </a:r>
            <a:r>
              <a:rPr lang="en-PH" sz="2800" b="1" u="sng" dirty="0" err="1" smtClean="0">
                <a:solidFill>
                  <a:srgbClr val="00B0F0"/>
                </a:solidFill>
              </a:rPr>
              <a:t>Caraga</a:t>
            </a:r>
            <a:r>
              <a:rPr lang="en-PH" sz="2800" b="1" u="sng" dirty="0" smtClean="0">
                <a:solidFill>
                  <a:srgbClr val="00B0F0"/>
                </a:solidFill>
              </a:rPr>
              <a:t>_</a:t>
            </a:r>
            <a:r>
              <a:rPr lang="en-PH" b="1" u="sng" dirty="0" smtClean="0">
                <a:solidFill>
                  <a:srgbClr val="FFC000"/>
                </a:solidFill>
              </a:rPr>
              <a:t>____</a:t>
            </a:r>
            <a:endParaRPr lang="en-US" b="1" u="sng" dirty="0">
              <a:solidFill>
                <a:srgbClr val="FFC000"/>
              </a:solidFill>
            </a:endParaRPr>
          </a:p>
          <a:p>
            <a:r>
              <a:rPr lang="en-PH" dirty="0">
                <a:solidFill>
                  <a:srgbClr val="FFFF00"/>
                </a:solidFill>
              </a:rPr>
              <a:t>	</a:t>
            </a:r>
            <a:r>
              <a:rPr lang="en-PH" b="1" dirty="0">
                <a:solidFill>
                  <a:srgbClr val="FFFF00"/>
                </a:solidFill>
              </a:rPr>
              <a:t>The Regional Search for the Ultimate JPIAN Singing Duo</a:t>
            </a:r>
            <a:endParaRPr lang="en-US" dirty="0">
              <a:solidFill>
                <a:srgbClr val="FFFF00"/>
              </a:solidFill>
            </a:endParaRPr>
          </a:p>
          <a:p>
            <a:endParaRPr lang="en-PH"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19" y="2914710"/>
            <a:ext cx="3048000" cy="28002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3810000"/>
            <a:ext cx="2819400" cy="2514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682240"/>
            <a:ext cx="2895600" cy="2514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r>
              <a:rPr lang="en-US" sz="4000" i="1" dirty="0" smtClean="0">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37382"/>
            <a:ext cx="7696200" cy="5355312"/>
          </a:xfrm>
          <a:prstGeom prst="rect">
            <a:avLst/>
          </a:prstGeom>
          <a:noFill/>
        </p:spPr>
        <p:txBody>
          <a:bodyPr wrap="square" rtlCol="0">
            <a:spAutoFit/>
          </a:bodyPr>
          <a:lstStyle/>
          <a:p>
            <a:pPr lvl="0"/>
            <a:r>
              <a:rPr lang="en-PH" dirty="0" smtClean="0"/>
              <a:t>1. There </a:t>
            </a:r>
            <a:r>
              <a:rPr lang="en-PH" dirty="0"/>
              <a:t>shall be two (2) participants for each local chapter. The contestants must be bona fide members of the NFJPIA F.Y. 2012-2013.</a:t>
            </a:r>
            <a:endParaRPr lang="en-US" dirty="0"/>
          </a:p>
          <a:p>
            <a:pPr lvl="0"/>
            <a:r>
              <a:rPr lang="en-PH" dirty="0" smtClean="0"/>
              <a:t>2. Participants </a:t>
            </a:r>
            <a:r>
              <a:rPr lang="en-PH" dirty="0"/>
              <a:t>must be at the venue of the contest thirty (30) minutes before the start of the contest proper and must sign-in upon arrival at the contest proper.</a:t>
            </a:r>
            <a:endParaRPr lang="en-US" dirty="0"/>
          </a:p>
          <a:p>
            <a:pPr lvl="0"/>
            <a:r>
              <a:rPr lang="en-PH" dirty="0" smtClean="0"/>
              <a:t>3. The </a:t>
            </a:r>
            <a:r>
              <a:rPr lang="en-PH" dirty="0"/>
              <a:t>order of performance shall be determined by drawing lots on the 1</a:t>
            </a:r>
            <a:r>
              <a:rPr lang="en-PH" baseline="30000" dirty="0"/>
              <a:t>st</a:t>
            </a:r>
            <a:r>
              <a:rPr lang="en-PH" dirty="0"/>
              <a:t> day of the convention during registration.</a:t>
            </a:r>
            <a:endParaRPr lang="en-US" dirty="0"/>
          </a:p>
          <a:p>
            <a:pPr lvl="0"/>
            <a:r>
              <a:rPr lang="en-PH" dirty="0" smtClean="0"/>
              <a:t>4. Lip </a:t>
            </a:r>
            <a:r>
              <a:rPr lang="en-PH" dirty="0"/>
              <a:t>synching is not allowed.</a:t>
            </a:r>
            <a:endParaRPr lang="en-US" dirty="0"/>
          </a:p>
          <a:p>
            <a:pPr lvl="0"/>
            <a:r>
              <a:rPr lang="en-PH" dirty="0" smtClean="0"/>
              <a:t>5. This </a:t>
            </a:r>
            <a:r>
              <a:rPr lang="en-PH" dirty="0"/>
              <a:t>competition will be divided into three (3) rounds: the </a:t>
            </a:r>
            <a:r>
              <a:rPr lang="en-PH" dirty="0" err="1"/>
              <a:t>Youtube</a:t>
            </a:r>
            <a:r>
              <a:rPr lang="en-PH" dirty="0"/>
              <a:t>, the preliminary and the final </a:t>
            </a:r>
            <a:r>
              <a:rPr lang="en-PH" dirty="0" smtClean="0"/>
              <a:t>round.</a:t>
            </a:r>
            <a:endParaRPr lang="en-US" dirty="0"/>
          </a:p>
          <a:p>
            <a:pPr lvl="0" algn="ctr"/>
            <a:r>
              <a:rPr lang="en-PH" b="1" dirty="0" err="1">
                <a:solidFill>
                  <a:srgbClr val="FFFF00"/>
                </a:solidFill>
              </a:rPr>
              <a:t>Youtube</a:t>
            </a:r>
            <a:r>
              <a:rPr lang="en-PH" b="1" dirty="0">
                <a:solidFill>
                  <a:srgbClr val="FFFF00"/>
                </a:solidFill>
              </a:rPr>
              <a:t> round</a:t>
            </a:r>
            <a:endParaRPr lang="en-US" dirty="0">
              <a:solidFill>
                <a:srgbClr val="FFFF00"/>
              </a:solidFill>
            </a:endParaRPr>
          </a:p>
          <a:p>
            <a:pPr lvl="0"/>
            <a:r>
              <a:rPr lang="en-PH" dirty="0" smtClean="0"/>
              <a:t>1. The </a:t>
            </a:r>
            <a:r>
              <a:rPr lang="en-PH" dirty="0"/>
              <a:t>pair should make a video cover of a song of their own choice (</a:t>
            </a:r>
            <a:r>
              <a:rPr lang="en-PH" b="1" dirty="0"/>
              <a:t>not a music video</a:t>
            </a:r>
            <a:r>
              <a:rPr lang="en-PH" dirty="0"/>
              <a:t>). They can use any instruments. There could be a maximum </a:t>
            </a:r>
            <a:r>
              <a:rPr lang="en-PH"/>
              <a:t>of </a:t>
            </a:r>
            <a:r>
              <a:rPr lang="en-PH" smtClean="0"/>
              <a:t>5 </a:t>
            </a:r>
            <a:r>
              <a:rPr lang="en-PH" dirty="0"/>
              <a:t>backups. The video should not be more than 5 minutes. Mashed up songs and medleys are strictly prohibited. This must be submitted on or before </a:t>
            </a:r>
            <a:r>
              <a:rPr lang="en-PH" b="1" dirty="0"/>
              <a:t>January 18, 2013</a:t>
            </a:r>
            <a:r>
              <a:rPr lang="en-PH" dirty="0"/>
              <a:t>.</a:t>
            </a:r>
            <a:endParaRPr lang="en-US" dirty="0"/>
          </a:p>
          <a:p>
            <a:pPr lvl="0"/>
            <a:r>
              <a:rPr lang="en-PH" dirty="0" smtClean="0"/>
              <a:t>2. The </a:t>
            </a:r>
            <a:r>
              <a:rPr lang="en-PH" dirty="0"/>
              <a:t>video be will be posted on </a:t>
            </a:r>
            <a:r>
              <a:rPr lang="en-PH" dirty="0" err="1"/>
              <a:t>Youtube</a:t>
            </a:r>
            <a:r>
              <a:rPr lang="en-PH" dirty="0"/>
              <a:t> two weeks before the convention.</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295400"/>
            <a:ext cx="7696200" cy="5355312"/>
          </a:xfrm>
          <a:prstGeom prst="rect">
            <a:avLst/>
          </a:prstGeom>
          <a:noFill/>
        </p:spPr>
        <p:txBody>
          <a:bodyPr wrap="square" rtlCol="0">
            <a:spAutoFit/>
          </a:bodyPr>
          <a:lstStyle/>
          <a:p>
            <a:pPr lvl="0"/>
            <a:r>
              <a:rPr lang="en-PH" dirty="0"/>
              <a:t>The </a:t>
            </a:r>
            <a:r>
              <a:rPr lang="en-PH" dirty="0" smtClean="0"/>
              <a:t>criteria (Video):</a:t>
            </a:r>
            <a:endParaRPr lang="en-US" dirty="0"/>
          </a:p>
          <a:p>
            <a:r>
              <a:rPr lang="en-PH" dirty="0" smtClean="0"/>
              <a:t>	Views</a:t>
            </a:r>
            <a:r>
              <a:rPr lang="en-PH" dirty="0"/>
              <a:t>				</a:t>
            </a:r>
            <a:r>
              <a:rPr lang="en-PH" b="1" dirty="0" smtClean="0"/>
              <a:t>50</a:t>
            </a:r>
            <a:r>
              <a:rPr lang="en-PH" b="1" dirty="0"/>
              <a:t>%</a:t>
            </a:r>
            <a:endParaRPr lang="en-US" dirty="0"/>
          </a:p>
          <a:p>
            <a:r>
              <a:rPr lang="en-PH" dirty="0" smtClean="0"/>
              <a:t>	Overall </a:t>
            </a:r>
            <a:r>
              <a:rPr lang="en-PH" dirty="0"/>
              <a:t>impact			</a:t>
            </a:r>
            <a:r>
              <a:rPr lang="en-PH" b="1" u="sng" dirty="0"/>
              <a:t>50%</a:t>
            </a:r>
            <a:endParaRPr lang="en-US" dirty="0"/>
          </a:p>
          <a:p>
            <a:r>
              <a:rPr lang="en-PH" b="1" dirty="0" smtClean="0"/>
              <a:t>	Total</a:t>
            </a:r>
            <a:r>
              <a:rPr lang="en-PH" b="1" dirty="0"/>
              <a:t>				</a:t>
            </a:r>
            <a:r>
              <a:rPr lang="en-PH" b="1" u="dbl" dirty="0" smtClean="0"/>
              <a:t>100</a:t>
            </a:r>
            <a:r>
              <a:rPr lang="en-PH" b="1" u="dbl" dirty="0"/>
              <a:t>%</a:t>
            </a:r>
            <a:endParaRPr lang="en-US" dirty="0"/>
          </a:p>
          <a:p>
            <a:r>
              <a:rPr lang="en-PH" dirty="0"/>
              <a:t> </a:t>
            </a:r>
            <a:endParaRPr lang="en-US" dirty="0"/>
          </a:p>
          <a:p>
            <a:pPr algn="ctr"/>
            <a:r>
              <a:rPr lang="en-PH" b="1" dirty="0"/>
              <a:t>	</a:t>
            </a:r>
            <a:r>
              <a:rPr lang="en-PH" b="1" dirty="0">
                <a:solidFill>
                  <a:srgbClr val="FFFF00"/>
                </a:solidFill>
              </a:rPr>
              <a:t>Preliminary round</a:t>
            </a:r>
            <a:endParaRPr lang="en-US" dirty="0">
              <a:solidFill>
                <a:srgbClr val="FFFF00"/>
              </a:solidFill>
            </a:endParaRPr>
          </a:p>
          <a:p>
            <a:pPr lvl="0"/>
            <a:r>
              <a:rPr lang="en-PH" dirty="0" smtClean="0"/>
              <a:t>1. This </a:t>
            </a:r>
            <a:r>
              <a:rPr lang="en-PH" dirty="0"/>
              <a:t>will be scheduled on the 1</a:t>
            </a:r>
            <a:r>
              <a:rPr lang="en-PH" baseline="30000" dirty="0"/>
              <a:t>st</a:t>
            </a:r>
            <a:r>
              <a:rPr lang="en-PH" dirty="0"/>
              <a:t> night of the convention.</a:t>
            </a:r>
            <a:endParaRPr lang="en-US" dirty="0"/>
          </a:p>
          <a:p>
            <a:pPr lvl="0"/>
            <a:r>
              <a:rPr lang="en-PH" dirty="0" smtClean="0"/>
              <a:t>2. The </a:t>
            </a:r>
            <a:r>
              <a:rPr lang="en-PH" dirty="0"/>
              <a:t>performance is limited to one (1) number only.  The choice of song must be of any genre limited to OPM-</a:t>
            </a:r>
            <a:r>
              <a:rPr lang="en-PH" dirty="0" err="1"/>
              <a:t>Tagalog</a:t>
            </a:r>
            <a:r>
              <a:rPr lang="en-PH" dirty="0"/>
              <a:t>/English or foreign-English songs only. Mashed up songs and medleys are strictly prohibited.</a:t>
            </a:r>
            <a:endParaRPr lang="en-US" dirty="0"/>
          </a:p>
          <a:p>
            <a:pPr lvl="0"/>
            <a:r>
              <a:rPr lang="en-PH" dirty="0" smtClean="0"/>
              <a:t>3. The </a:t>
            </a:r>
            <a:r>
              <a:rPr lang="en-PH" dirty="0"/>
              <a:t>total time covering the entrance, performance and exit is limited to five (5) minutes only. For the 1</a:t>
            </a:r>
            <a:r>
              <a:rPr lang="en-PH" baseline="30000" dirty="0"/>
              <a:t>st</a:t>
            </a:r>
            <a:r>
              <a:rPr lang="en-PH" dirty="0"/>
              <a:t> 30 seconds exceeding time, there shall be a two (2) point deduction per judge and if the exceeding time will be more than 30 seconds, there shall be a five (5) point deduction per judge.</a:t>
            </a:r>
            <a:endParaRPr lang="en-US" dirty="0"/>
          </a:p>
          <a:p>
            <a:pPr lvl="0"/>
            <a:r>
              <a:rPr lang="en-PH" dirty="0" smtClean="0"/>
              <a:t>4. Delay </a:t>
            </a:r>
            <a:r>
              <a:rPr lang="en-PH" dirty="0"/>
              <a:t>due to technical problems shall not be charged against the five (5) minutes.</a:t>
            </a:r>
            <a:endParaRPr lang="en-US" dirty="0"/>
          </a:p>
          <a:p>
            <a:pPr lvl="0"/>
            <a:r>
              <a:rPr lang="en-PH" dirty="0" smtClean="0"/>
              <a:t>5. Using </a:t>
            </a:r>
            <a:r>
              <a:rPr lang="en-PH" dirty="0"/>
              <a:t>of props is allowed.</a:t>
            </a:r>
            <a:endParaRPr lang="en-US" dirty="0"/>
          </a:p>
          <a:p>
            <a:pPr lvl="0"/>
            <a:r>
              <a:rPr lang="en-PH" dirty="0" smtClean="0"/>
              <a:t>6. No </a:t>
            </a:r>
            <a:r>
              <a:rPr lang="en-PH" dirty="0"/>
              <a:t>back-up dancers are allowed. </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371600"/>
            <a:ext cx="7696200" cy="5355312"/>
          </a:xfrm>
          <a:prstGeom prst="rect">
            <a:avLst/>
          </a:prstGeom>
          <a:noFill/>
        </p:spPr>
        <p:txBody>
          <a:bodyPr wrap="square" rtlCol="0">
            <a:spAutoFit/>
          </a:bodyPr>
          <a:lstStyle/>
          <a:p>
            <a:pPr lvl="0"/>
            <a:r>
              <a:rPr lang="en-PH" dirty="0"/>
              <a:t>The performance of the contestants in this round will be judged base on the following criteria:</a:t>
            </a:r>
            <a:endParaRPr lang="en-US" dirty="0"/>
          </a:p>
          <a:p>
            <a:r>
              <a:rPr lang="en-PH" b="1" dirty="0"/>
              <a:t>VOICE QUALITY					40%</a:t>
            </a:r>
            <a:endParaRPr lang="en-US" dirty="0"/>
          </a:p>
          <a:p>
            <a:r>
              <a:rPr lang="en-PH" b="1" dirty="0"/>
              <a:t>CREATIVITY AND CHOICE OF PIECE		15%</a:t>
            </a:r>
            <a:endParaRPr lang="en-US" dirty="0"/>
          </a:p>
          <a:p>
            <a:r>
              <a:rPr lang="en-PH" b="1" dirty="0"/>
              <a:t>STAGE PRESENCE				15%</a:t>
            </a:r>
            <a:endParaRPr lang="en-US" dirty="0"/>
          </a:p>
          <a:p>
            <a:r>
              <a:rPr lang="en-PH" b="1" dirty="0"/>
              <a:t>DICTION AND PRONUNCIATION		</a:t>
            </a:r>
            <a:r>
              <a:rPr lang="en-PH" b="1" dirty="0" smtClean="0"/>
              <a:t>	20</a:t>
            </a:r>
            <a:r>
              <a:rPr lang="en-PH" b="1" dirty="0"/>
              <a:t>%</a:t>
            </a:r>
            <a:endParaRPr lang="en-US" dirty="0"/>
          </a:p>
          <a:p>
            <a:r>
              <a:rPr lang="en-PH" b="1" dirty="0"/>
              <a:t>AUDIENCE IMPACT				</a:t>
            </a:r>
            <a:r>
              <a:rPr lang="en-PH" b="1" u="sng" dirty="0"/>
              <a:t>10%</a:t>
            </a:r>
            <a:endParaRPr lang="en-US" dirty="0"/>
          </a:p>
          <a:p>
            <a:r>
              <a:rPr lang="en-PH" b="1" dirty="0" smtClean="0"/>
              <a:t>	TOTAL</a:t>
            </a:r>
            <a:r>
              <a:rPr lang="en-PH" b="1" dirty="0"/>
              <a:t>				</a:t>
            </a:r>
            <a:r>
              <a:rPr lang="en-PH" b="1" dirty="0" smtClean="0"/>
              <a:t>	 </a:t>
            </a:r>
            <a:r>
              <a:rPr lang="en-PH" b="1" u="dbl" dirty="0"/>
              <a:t>100%</a:t>
            </a:r>
            <a:endParaRPr lang="en-US" dirty="0"/>
          </a:p>
          <a:p>
            <a:r>
              <a:rPr lang="en-PH" dirty="0"/>
              <a:t> </a:t>
            </a:r>
            <a:endParaRPr lang="en-US" dirty="0"/>
          </a:p>
          <a:p>
            <a:pPr lvl="0" algn="ctr"/>
            <a:r>
              <a:rPr lang="en-PH" b="1" dirty="0">
                <a:solidFill>
                  <a:srgbClr val="FFFF00"/>
                </a:solidFill>
              </a:rPr>
              <a:t>Final Round</a:t>
            </a:r>
            <a:endParaRPr lang="en-US" dirty="0">
              <a:solidFill>
                <a:srgbClr val="FFFF00"/>
              </a:solidFill>
            </a:endParaRPr>
          </a:p>
          <a:p>
            <a:pPr lvl="0"/>
            <a:r>
              <a:rPr lang="en-PH" dirty="0" smtClean="0"/>
              <a:t>1. This </a:t>
            </a:r>
            <a:r>
              <a:rPr lang="en-PH" dirty="0"/>
              <a:t>will be scheduled on the 2</a:t>
            </a:r>
            <a:r>
              <a:rPr lang="en-PH" baseline="30000" dirty="0"/>
              <a:t>nd</a:t>
            </a:r>
            <a:r>
              <a:rPr lang="en-PH" dirty="0"/>
              <a:t> night of the convention.</a:t>
            </a:r>
            <a:endParaRPr lang="en-US" dirty="0"/>
          </a:p>
          <a:p>
            <a:pPr lvl="0"/>
            <a:r>
              <a:rPr lang="en-PH" dirty="0" smtClean="0"/>
              <a:t>2. The </a:t>
            </a:r>
            <a:r>
              <a:rPr lang="en-PH" dirty="0"/>
              <a:t>performance is limited to one (1) number only.  The choice of song must be of any genre limited to OPM-</a:t>
            </a:r>
            <a:r>
              <a:rPr lang="en-PH" dirty="0" err="1"/>
              <a:t>Tagalog</a:t>
            </a:r>
            <a:r>
              <a:rPr lang="en-PH" dirty="0"/>
              <a:t>/English or foreign-English songs only. Mashed up songs and medleys are strictly prohibited. However, a theme shall be provided by the organizers for the final round. The choice of songs should relate to the given theme which will be announced.</a:t>
            </a:r>
            <a:endParaRPr lang="en-US" dirty="0"/>
          </a:p>
          <a:p>
            <a:pPr lvl="0"/>
            <a:r>
              <a:rPr lang="en-PH" dirty="0" smtClean="0"/>
              <a:t>3. The </a:t>
            </a:r>
            <a:r>
              <a:rPr lang="en-PH" dirty="0"/>
              <a:t>theme is </a:t>
            </a:r>
            <a:r>
              <a:rPr lang="en-PH" b="1" i="1" dirty="0"/>
              <a:t>_________.</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371600"/>
            <a:ext cx="7696200" cy="5632311"/>
          </a:xfrm>
          <a:prstGeom prst="rect">
            <a:avLst/>
          </a:prstGeom>
          <a:noFill/>
        </p:spPr>
        <p:txBody>
          <a:bodyPr wrap="square" rtlCol="0">
            <a:spAutoFit/>
          </a:bodyPr>
          <a:lstStyle/>
          <a:p>
            <a:pPr lvl="0"/>
            <a:r>
              <a:rPr lang="en-PH" dirty="0" smtClean="0"/>
              <a:t>4. The </a:t>
            </a:r>
            <a:r>
              <a:rPr lang="en-PH" dirty="0"/>
              <a:t>total time covering the entrance, performance and exit is limited to five (5) minutes only. For the 1</a:t>
            </a:r>
            <a:r>
              <a:rPr lang="en-PH" baseline="30000" dirty="0"/>
              <a:t>st</a:t>
            </a:r>
            <a:r>
              <a:rPr lang="en-PH" dirty="0"/>
              <a:t> 30 seconds exceeding time, there shall be a two (2) point deduction per judge and if the exceeding time will be more than 30 seconds, there shall be a five (5) point deduction per judge.</a:t>
            </a:r>
            <a:endParaRPr lang="en-US" dirty="0"/>
          </a:p>
          <a:p>
            <a:pPr lvl="0"/>
            <a:r>
              <a:rPr lang="en-PH" dirty="0" smtClean="0"/>
              <a:t>5. Delay </a:t>
            </a:r>
            <a:r>
              <a:rPr lang="en-PH" dirty="0"/>
              <a:t>due to technical problems shall not be charged against the five (5) minutes.</a:t>
            </a:r>
            <a:endParaRPr lang="en-US" dirty="0"/>
          </a:p>
          <a:p>
            <a:pPr lvl="0"/>
            <a:r>
              <a:rPr lang="en-PH" dirty="0" smtClean="0"/>
              <a:t>6. Using </a:t>
            </a:r>
            <a:r>
              <a:rPr lang="en-PH" dirty="0"/>
              <a:t>of props is allowed.</a:t>
            </a:r>
            <a:endParaRPr lang="en-US" dirty="0"/>
          </a:p>
          <a:p>
            <a:pPr lvl="0"/>
            <a:r>
              <a:rPr lang="en-PH" dirty="0" smtClean="0"/>
              <a:t>7. No </a:t>
            </a:r>
            <a:r>
              <a:rPr lang="en-PH" dirty="0"/>
              <a:t>back-up dancers are allowed. </a:t>
            </a:r>
            <a:endParaRPr lang="en-US" dirty="0"/>
          </a:p>
          <a:p>
            <a:pPr lvl="0"/>
            <a:r>
              <a:rPr lang="en-PH" dirty="0" smtClean="0"/>
              <a:t>8. The </a:t>
            </a:r>
            <a:r>
              <a:rPr lang="en-PH" dirty="0"/>
              <a:t>performance of the contestants in the FINAL round will be judged base on the following criteria:</a:t>
            </a:r>
            <a:endParaRPr lang="en-US" dirty="0"/>
          </a:p>
          <a:p>
            <a:r>
              <a:rPr lang="en-PH" dirty="0"/>
              <a:t> </a:t>
            </a:r>
            <a:endParaRPr lang="en-US" dirty="0"/>
          </a:p>
          <a:p>
            <a:r>
              <a:rPr lang="en-PH" b="1" dirty="0"/>
              <a:t>VOICE QUALITY					40%</a:t>
            </a:r>
            <a:endParaRPr lang="en-US" dirty="0"/>
          </a:p>
          <a:p>
            <a:r>
              <a:rPr lang="en-PH" b="1" dirty="0"/>
              <a:t>RELATION TO THEME				15%</a:t>
            </a:r>
            <a:endParaRPr lang="en-US" dirty="0"/>
          </a:p>
          <a:p>
            <a:r>
              <a:rPr lang="en-PH" b="1" dirty="0"/>
              <a:t>CREATIVITY AND CHOICE OF PIECE		15%</a:t>
            </a:r>
            <a:endParaRPr lang="en-US" dirty="0"/>
          </a:p>
          <a:p>
            <a:r>
              <a:rPr lang="en-PH" b="1" dirty="0"/>
              <a:t>STAGE PRESENCE				15%</a:t>
            </a:r>
            <a:endParaRPr lang="en-US" dirty="0"/>
          </a:p>
          <a:p>
            <a:r>
              <a:rPr lang="en-PH" b="1" dirty="0"/>
              <a:t>DICTION AND PRONUNCIATION		</a:t>
            </a:r>
            <a:r>
              <a:rPr lang="en-PH" b="1" dirty="0" smtClean="0"/>
              <a:t>	10</a:t>
            </a:r>
            <a:r>
              <a:rPr lang="en-PH" b="1" dirty="0"/>
              <a:t>%</a:t>
            </a:r>
            <a:endParaRPr lang="en-US" dirty="0"/>
          </a:p>
          <a:p>
            <a:r>
              <a:rPr lang="en-PH" b="1" dirty="0"/>
              <a:t>AUDIENCE IMPACT				  </a:t>
            </a:r>
            <a:r>
              <a:rPr lang="en-PH" b="1" u="sng" dirty="0"/>
              <a:t>5%</a:t>
            </a:r>
            <a:endParaRPr lang="en-US" dirty="0"/>
          </a:p>
          <a:p>
            <a:r>
              <a:rPr lang="en-PH" b="1" dirty="0" smtClean="0"/>
              <a:t>	TOTAL</a:t>
            </a:r>
            <a:r>
              <a:rPr lang="en-PH" b="1" dirty="0"/>
              <a:t>					 </a:t>
            </a:r>
            <a:r>
              <a:rPr lang="en-PH" b="1" u="dbl" dirty="0" smtClean="0"/>
              <a:t>100</a:t>
            </a:r>
            <a:r>
              <a:rPr lang="en-PH" b="1" u="dbl" dirty="0"/>
              <a:t>%</a:t>
            </a:r>
            <a:endParaRPr lang="en-US" dirty="0"/>
          </a:p>
          <a:p>
            <a:r>
              <a:rPr lang="en-PH" b="1" dirty="0"/>
              <a:t> </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371600"/>
            <a:ext cx="7696200" cy="2585323"/>
          </a:xfrm>
          <a:prstGeom prst="rect">
            <a:avLst/>
          </a:prstGeom>
          <a:noFill/>
        </p:spPr>
        <p:txBody>
          <a:bodyPr wrap="square" rtlCol="0">
            <a:spAutoFit/>
          </a:bodyPr>
          <a:lstStyle/>
          <a:p>
            <a:pPr lvl="0"/>
            <a:r>
              <a:rPr lang="en-PH" dirty="0">
                <a:solidFill>
                  <a:srgbClr val="FFFF00"/>
                </a:solidFill>
              </a:rPr>
              <a:t>The overall basis would be</a:t>
            </a:r>
            <a:r>
              <a:rPr lang="en-PH" dirty="0" smtClean="0">
                <a:solidFill>
                  <a:srgbClr val="FFFF00"/>
                </a:solidFill>
              </a:rPr>
              <a:t>:</a:t>
            </a:r>
          </a:p>
          <a:p>
            <a:pPr lvl="0"/>
            <a:endParaRPr lang="en-US" dirty="0">
              <a:solidFill>
                <a:srgbClr val="FFFF00"/>
              </a:solidFill>
            </a:endParaRPr>
          </a:p>
          <a:p>
            <a:r>
              <a:rPr lang="en-PH" b="1" dirty="0" err="1"/>
              <a:t>Youtube</a:t>
            </a:r>
            <a:r>
              <a:rPr lang="en-PH" dirty="0"/>
              <a:t> 					</a:t>
            </a:r>
            <a:r>
              <a:rPr lang="en-PH" dirty="0" smtClean="0"/>
              <a:t> </a:t>
            </a:r>
            <a:r>
              <a:rPr lang="en-PH" b="1" dirty="0"/>
              <a:t>20 %</a:t>
            </a:r>
            <a:endParaRPr lang="en-US" dirty="0"/>
          </a:p>
          <a:p>
            <a:r>
              <a:rPr lang="en-PH" b="1" dirty="0"/>
              <a:t>Preliminary round</a:t>
            </a:r>
            <a:r>
              <a:rPr lang="en-PH" dirty="0"/>
              <a:t>			</a:t>
            </a:r>
            <a:r>
              <a:rPr lang="en-PH" b="1" dirty="0"/>
              <a:t> 	</a:t>
            </a:r>
            <a:r>
              <a:rPr lang="en-PH" b="1" dirty="0" smtClean="0"/>
              <a:t> </a:t>
            </a:r>
            <a:r>
              <a:rPr lang="en-PH" b="1" dirty="0"/>
              <a:t>35 %</a:t>
            </a:r>
            <a:endParaRPr lang="en-US" dirty="0"/>
          </a:p>
          <a:p>
            <a:r>
              <a:rPr lang="en-PH" b="1" dirty="0"/>
              <a:t>Final Round</a:t>
            </a:r>
            <a:r>
              <a:rPr lang="en-PH" dirty="0"/>
              <a:t> 					</a:t>
            </a:r>
            <a:r>
              <a:rPr lang="en-PH" b="1" u="sng" dirty="0" smtClean="0"/>
              <a:t>45</a:t>
            </a:r>
            <a:r>
              <a:rPr lang="en-PH" b="1" u="sng" dirty="0"/>
              <a:t>%</a:t>
            </a:r>
            <a:r>
              <a:rPr lang="en-PH" dirty="0"/>
              <a:t> </a:t>
            </a:r>
            <a:endParaRPr lang="en-US" dirty="0"/>
          </a:p>
          <a:p>
            <a:r>
              <a:rPr lang="en-PH" b="1" dirty="0"/>
              <a:t>Total</a:t>
            </a:r>
            <a:r>
              <a:rPr lang="en-PH" dirty="0"/>
              <a:t>						</a:t>
            </a:r>
            <a:r>
              <a:rPr lang="en-PH" b="1" u="dbl" dirty="0" smtClean="0"/>
              <a:t>100</a:t>
            </a:r>
            <a:r>
              <a:rPr lang="en-PH" b="1" u="dbl" dirty="0"/>
              <a:t>%</a:t>
            </a:r>
            <a:endParaRPr lang="en-US" dirty="0"/>
          </a:p>
          <a:p>
            <a:r>
              <a:rPr lang="en-PH" dirty="0"/>
              <a:t> </a:t>
            </a:r>
            <a:endParaRPr lang="en-US" dirty="0"/>
          </a:p>
          <a:p>
            <a:pPr lvl="0"/>
            <a:r>
              <a:rPr lang="en-PH" dirty="0">
                <a:solidFill>
                  <a:srgbClr val="FFFF00"/>
                </a:solidFill>
              </a:rPr>
              <a:t>The decision of the Board of Judges is final and irrevocable.</a:t>
            </a:r>
            <a:endParaRPr lang="en-US" dirty="0">
              <a:solidFill>
                <a:srgbClr val="FFFF00"/>
              </a:solidFill>
            </a:endParaRPr>
          </a:p>
          <a:p>
            <a:r>
              <a:rPr lang="en-PH" dirty="0">
                <a:solidFill>
                  <a:srgbClr val="FFFF00"/>
                </a:solidFill>
              </a:rPr>
              <a:t>Winners will be announced on the Awards Night</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371600"/>
            <a:ext cx="7696200" cy="4247317"/>
          </a:xfrm>
          <a:prstGeom prst="rect">
            <a:avLst/>
          </a:prstGeom>
          <a:noFill/>
        </p:spPr>
        <p:txBody>
          <a:bodyPr wrap="square" rtlCol="0">
            <a:spAutoFit/>
          </a:bodyPr>
          <a:lstStyle/>
          <a:p>
            <a:pPr lvl="0"/>
            <a:r>
              <a:rPr lang="en-PH" b="1" dirty="0" smtClean="0">
                <a:solidFill>
                  <a:srgbClr val="FFFF00"/>
                </a:solidFill>
              </a:rPr>
              <a:t>TAKE NOTE!!!</a:t>
            </a:r>
          </a:p>
          <a:p>
            <a:pPr lvl="0"/>
            <a:endParaRPr lang="en-PH" dirty="0" smtClean="0"/>
          </a:p>
          <a:p>
            <a:pPr lvl="0"/>
            <a:r>
              <a:rPr lang="en-PH" dirty="0" smtClean="0"/>
              <a:t>1. Selected songs for the elimination and final round must be included on the </a:t>
            </a:r>
            <a:r>
              <a:rPr lang="en-PH" b="1" i="1" dirty="0" smtClean="0"/>
              <a:t>“21</a:t>
            </a:r>
            <a:r>
              <a:rPr lang="en-PH" b="1" i="1" baseline="30000" dirty="0" smtClean="0"/>
              <a:t>st</a:t>
            </a:r>
            <a:r>
              <a:rPr lang="en-PH" b="1" i="1" dirty="0" smtClean="0"/>
              <a:t>  ARC Entry Form” </a:t>
            </a:r>
            <a:r>
              <a:rPr lang="en-PH" dirty="0" smtClean="0"/>
              <a:t>file. In case of similarities of choices of song, 1</a:t>
            </a:r>
            <a:r>
              <a:rPr lang="en-PH" baseline="30000" dirty="0" smtClean="0"/>
              <a:t>st</a:t>
            </a:r>
            <a:r>
              <a:rPr lang="en-PH" dirty="0" smtClean="0"/>
              <a:t> come 1</a:t>
            </a:r>
            <a:r>
              <a:rPr lang="en-PH" baseline="30000" dirty="0" smtClean="0"/>
              <a:t>st </a:t>
            </a:r>
            <a:r>
              <a:rPr lang="en-PH" dirty="0" smtClean="0"/>
              <a:t>basis shall be observed, thus, validating only the 1</a:t>
            </a:r>
            <a:r>
              <a:rPr lang="en-PH" baseline="30000" dirty="0" smtClean="0"/>
              <a:t>st</a:t>
            </a:r>
            <a:r>
              <a:rPr lang="en-PH" dirty="0" smtClean="0"/>
              <a:t> contestant to submit.</a:t>
            </a:r>
            <a:endParaRPr lang="en-US" dirty="0" smtClean="0"/>
          </a:p>
          <a:p>
            <a:pPr lvl="0"/>
            <a:r>
              <a:rPr lang="en-PH" dirty="0" smtClean="0"/>
              <a:t>2. The following are to be submitted to the vice president for non-academic affairs on or before </a:t>
            </a:r>
            <a:r>
              <a:rPr lang="en-PH" b="1" dirty="0" smtClean="0"/>
              <a:t>January 18, 2013</a:t>
            </a:r>
            <a:r>
              <a:rPr lang="en-PH" dirty="0" smtClean="0"/>
              <a:t>.</a:t>
            </a:r>
            <a:endParaRPr lang="en-US" dirty="0" smtClean="0"/>
          </a:p>
          <a:p>
            <a:pPr lvl="0"/>
            <a:r>
              <a:rPr lang="en-PH" dirty="0" smtClean="0"/>
              <a:t>Two (2) recent 4R photos (close-up and half body) in casual wear with white background.</a:t>
            </a:r>
            <a:endParaRPr lang="en-US" dirty="0" smtClean="0"/>
          </a:p>
          <a:p>
            <a:pPr lvl="0"/>
            <a:r>
              <a:rPr lang="en-PH" dirty="0" smtClean="0"/>
              <a:t>Minus 1/Instrumental song of chosen piece.</a:t>
            </a:r>
            <a:endParaRPr lang="en-US" dirty="0" smtClean="0"/>
          </a:p>
          <a:p>
            <a:r>
              <a:rPr lang="en-PH" b="1" i="1" dirty="0" smtClean="0"/>
              <a:t>Suggested file name:</a:t>
            </a:r>
            <a:endParaRPr lang="en-US" dirty="0" smtClean="0"/>
          </a:p>
          <a:p>
            <a:r>
              <a:rPr lang="en-PH" dirty="0" smtClean="0"/>
              <a:t>	Elimination round: ELIMINATION_&lt;name of LC&gt;_&lt;song title&gt;</a:t>
            </a:r>
            <a:endParaRPr lang="en-US" dirty="0" smtClean="0"/>
          </a:p>
          <a:p>
            <a:r>
              <a:rPr lang="en-PH" dirty="0" smtClean="0"/>
              <a:t>	Final round: FINAL_&lt;name of LC&gt;_&lt;song title&gt;</a:t>
            </a:r>
            <a:endParaRPr lang="en-US" dirty="0" smtClean="0"/>
          </a:p>
          <a:p>
            <a:pPr lvl="0"/>
            <a:endParaRPr lang="en-PH"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362090" y="1066800"/>
            <a:ext cx="718171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32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N O N  –  A C A D E M I C  E V E N T S</a:t>
            </a:r>
            <a:endParaRPr kumimoji="0" lang="en-PH" sz="3200" b="1" i="0" u="none" strike="noStrike" cap="none" normalizeH="0" baseline="0" dirty="0" smtClean="0">
              <a:ln>
                <a:noFill/>
              </a:ln>
              <a:solidFill>
                <a:srgbClr val="FFFF00"/>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905000"/>
            <a:ext cx="7696200" cy="4524315"/>
          </a:xfrm>
          <a:prstGeom prst="rect">
            <a:avLst/>
          </a:prstGeom>
          <a:noFill/>
        </p:spPr>
        <p:txBody>
          <a:bodyPr wrap="square" rtlCol="0">
            <a:spAutoFit/>
          </a:bodyPr>
          <a:lstStyle/>
          <a:p>
            <a:pPr lvl="0" algn="just" fontAlgn="base">
              <a:spcBef>
                <a:spcPct val="0"/>
              </a:spcBef>
              <a:spcAft>
                <a:spcPct val="0"/>
              </a:spcAft>
              <a:buFontTx/>
              <a:buChar char="•"/>
            </a:pPr>
            <a:r>
              <a:rPr kumimoji="0" lang="en-PH" sz="3200" b="0" i="0" u="none" strike="noStrike" cap="none" normalizeH="0" baseline="30000" dirty="0" smtClean="0">
                <a:ln>
                  <a:noFill/>
                </a:ln>
                <a:solidFill>
                  <a:schemeClr val="tx1"/>
                </a:solidFill>
                <a:effectLst/>
                <a:latin typeface="Cambria" pitchFamily="18" charset="0"/>
                <a:ea typeface="Calibri" pitchFamily="34" charset="0"/>
                <a:cs typeface="Aparajita" pitchFamily="34" charset="0"/>
              </a:rPr>
              <a:t>3rd</a:t>
            </a: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 Cine JPIA</a:t>
            </a:r>
            <a:endParaRPr kumimoji="0" lang="en-US" sz="3200" b="0" i="0" u="none" strike="noStrike" cap="none" normalizeH="0" baseline="0" dirty="0" smtClean="0">
              <a:ln>
                <a:noFill/>
              </a:ln>
              <a:solidFill>
                <a:schemeClr val="tx1"/>
              </a:solidFill>
              <a:effectLst/>
              <a:latin typeface="Cambria" pitchFamily="18" charset="0"/>
              <a:cs typeface="Aparajita" pitchFamily="34" charset="0"/>
            </a:endParaRPr>
          </a:p>
          <a:p>
            <a:pPr lvl="0" algn="just" eaLnBrk="0" fontAlgn="base" hangingPunct="0">
              <a:spcBef>
                <a:spcPct val="0"/>
              </a:spcBef>
              <a:spcAft>
                <a:spcPct val="0"/>
              </a:spcAft>
              <a:buFontTx/>
              <a:buChar char="•"/>
            </a:pP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X Factor Region 10 and CARAGA – Duo Ed.</a:t>
            </a:r>
            <a:endParaRPr kumimoji="0" lang="en-US" sz="3200" b="0" i="0" u="none" strike="noStrike" cap="none" normalizeH="0" baseline="0" dirty="0" smtClean="0">
              <a:ln>
                <a:noFill/>
              </a:ln>
              <a:solidFill>
                <a:schemeClr val="tx1"/>
              </a:solidFill>
              <a:effectLst/>
              <a:latin typeface="Cambria" pitchFamily="18" charset="0"/>
              <a:cs typeface="Aparajita" pitchFamily="34" charset="0"/>
            </a:endParaRPr>
          </a:p>
          <a:p>
            <a:pPr lvl="0" algn="just" eaLnBrk="0" fontAlgn="base" hangingPunct="0">
              <a:spcBef>
                <a:spcPct val="0"/>
              </a:spcBef>
              <a:spcAft>
                <a:spcPct val="0"/>
              </a:spcAft>
              <a:buFontTx/>
              <a:buChar char="•"/>
            </a:pP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Dance Craze 2013</a:t>
            </a:r>
            <a:endParaRPr kumimoji="0" lang="en-US" sz="3200" b="0" i="0" u="none" strike="noStrike" cap="none" normalizeH="0" baseline="0" dirty="0" smtClean="0">
              <a:ln>
                <a:noFill/>
              </a:ln>
              <a:solidFill>
                <a:schemeClr val="tx1"/>
              </a:solidFill>
              <a:effectLst/>
              <a:latin typeface="Cambria" pitchFamily="18" charset="0"/>
              <a:cs typeface="Aparajita" pitchFamily="34" charset="0"/>
            </a:endParaRPr>
          </a:p>
          <a:p>
            <a:pPr lvl="0" algn="just" eaLnBrk="0" fontAlgn="base" hangingPunct="0">
              <a:spcBef>
                <a:spcPct val="0"/>
              </a:spcBef>
              <a:spcAft>
                <a:spcPct val="0"/>
              </a:spcAft>
              <a:buFontTx/>
              <a:buChar char="•"/>
            </a:pP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JPIANS Got Talent Season 3</a:t>
            </a:r>
            <a:endParaRPr kumimoji="0" lang="en-US" sz="3200" b="0" i="0" u="none" strike="noStrike" cap="none" normalizeH="0" baseline="0" dirty="0" smtClean="0">
              <a:ln>
                <a:noFill/>
              </a:ln>
              <a:solidFill>
                <a:schemeClr val="tx1"/>
              </a:solidFill>
              <a:effectLst/>
              <a:latin typeface="Cambria" pitchFamily="18" charset="0"/>
              <a:cs typeface="Aparajita" pitchFamily="34" charset="0"/>
            </a:endParaRPr>
          </a:p>
          <a:p>
            <a:pPr lvl="0" algn="just" eaLnBrk="0" fontAlgn="base" hangingPunct="0">
              <a:spcBef>
                <a:spcPct val="0"/>
              </a:spcBef>
              <a:spcAft>
                <a:spcPct val="0"/>
              </a:spcAft>
              <a:buFontTx/>
              <a:buChar char="•"/>
            </a:pP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The Amazing Race - </a:t>
            </a:r>
            <a:r>
              <a:rPr kumimoji="0" lang="en-PH" sz="3200" b="0" i="0" u="none" strike="noStrike" cap="none" normalizeH="0" baseline="0" dirty="0" err="1" smtClean="0">
                <a:ln>
                  <a:noFill/>
                </a:ln>
                <a:solidFill>
                  <a:schemeClr val="tx1"/>
                </a:solidFill>
                <a:effectLst/>
                <a:latin typeface="Cambria" pitchFamily="18" charset="0"/>
                <a:ea typeface="Calibri" pitchFamily="34" charset="0"/>
                <a:cs typeface="Aparajita" pitchFamily="34" charset="0"/>
              </a:rPr>
              <a:t>Butuan</a:t>
            </a:r>
            <a:endParaRPr kumimoji="0" lang="en-US" sz="3200" b="0" i="0" u="none" strike="noStrike" cap="none" normalizeH="0" baseline="0" dirty="0" smtClean="0">
              <a:ln>
                <a:noFill/>
              </a:ln>
              <a:solidFill>
                <a:schemeClr val="tx1"/>
              </a:solidFill>
              <a:effectLst/>
              <a:latin typeface="Cambria" pitchFamily="18" charset="0"/>
              <a:cs typeface="Aparajita" pitchFamily="34" charset="0"/>
            </a:endParaRPr>
          </a:p>
          <a:p>
            <a:pPr lvl="0" algn="just" eaLnBrk="0" fontAlgn="base" hangingPunct="0">
              <a:spcBef>
                <a:spcPct val="0"/>
              </a:spcBef>
              <a:spcAft>
                <a:spcPct val="0"/>
              </a:spcAft>
              <a:buFontTx/>
              <a:buChar char="•"/>
            </a:pP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Mixed Volleyball</a:t>
            </a:r>
            <a:endParaRPr kumimoji="0" lang="en-US" sz="3200" b="0" i="0" u="none" strike="noStrike" cap="none" normalizeH="0" baseline="0" dirty="0" smtClean="0">
              <a:ln>
                <a:noFill/>
              </a:ln>
              <a:solidFill>
                <a:schemeClr val="tx1"/>
              </a:solidFill>
              <a:effectLst/>
              <a:latin typeface="Cambria" pitchFamily="18" charset="0"/>
              <a:cs typeface="Aparajita" pitchFamily="34" charset="0"/>
            </a:endParaRPr>
          </a:p>
          <a:p>
            <a:pPr lvl="0" algn="just" eaLnBrk="0" fontAlgn="base" hangingPunct="0">
              <a:spcBef>
                <a:spcPct val="0"/>
              </a:spcBef>
              <a:spcAft>
                <a:spcPct val="0"/>
              </a:spcAft>
              <a:buFontTx/>
              <a:buChar char="•"/>
            </a:pP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Men’s Basketball</a:t>
            </a:r>
            <a:endParaRPr kumimoji="0" lang="en-US" sz="3200" b="0" i="0" u="none" strike="noStrike" cap="none" normalizeH="0" baseline="0" dirty="0" smtClean="0">
              <a:ln>
                <a:noFill/>
              </a:ln>
              <a:solidFill>
                <a:schemeClr val="tx1"/>
              </a:solidFill>
              <a:effectLst/>
              <a:latin typeface="Cambria" pitchFamily="18" charset="0"/>
              <a:cs typeface="Aparajita" pitchFamily="34" charset="0"/>
            </a:endParaRPr>
          </a:p>
          <a:p>
            <a:pPr lvl="0" algn="just" eaLnBrk="0" fontAlgn="base" hangingPunct="0">
              <a:spcBef>
                <a:spcPct val="0"/>
              </a:spcBef>
              <a:spcAft>
                <a:spcPct val="0"/>
              </a:spcAft>
              <a:buFontTx/>
              <a:buChar char="•"/>
            </a:pP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RFJPIA’s Next Top Models</a:t>
            </a:r>
            <a:endParaRPr kumimoji="0" lang="en-US" sz="3200" b="0" i="0" u="none" strike="noStrike" cap="none" normalizeH="0" baseline="0" dirty="0" smtClean="0">
              <a:ln>
                <a:noFill/>
              </a:ln>
              <a:solidFill>
                <a:schemeClr val="tx1"/>
              </a:solidFill>
              <a:effectLst/>
              <a:latin typeface="Cambria" pitchFamily="18" charset="0"/>
              <a:cs typeface="Aparajita" pitchFamily="34" charset="0"/>
            </a:endParaRPr>
          </a:p>
          <a:p>
            <a:pPr lvl="0" algn="just" eaLnBrk="0" fontAlgn="base" hangingPunct="0">
              <a:spcBef>
                <a:spcPct val="0"/>
              </a:spcBef>
              <a:spcAft>
                <a:spcPct val="0"/>
              </a:spcAft>
              <a:buFontTx/>
              <a:buChar char="•"/>
            </a:pPr>
            <a:r>
              <a:rPr kumimoji="0" lang="en-PH" sz="3200" b="0" i="0" u="none" strike="noStrike" cap="none" normalizeH="0" baseline="0" dirty="0" smtClean="0">
                <a:ln>
                  <a:noFill/>
                </a:ln>
                <a:solidFill>
                  <a:schemeClr val="tx1"/>
                </a:solidFill>
                <a:effectLst/>
                <a:latin typeface="Cambria" pitchFamily="18" charset="0"/>
                <a:ea typeface="Calibri" pitchFamily="34" charset="0"/>
                <a:cs typeface="Aparajita" pitchFamily="34" charset="0"/>
              </a:rPr>
              <a:t>Fun games (non-bearing)</a:t>
            </a:r>
            <a:endParaRPr lang="en-US" sz="3200" dirty="0">
              <a:latin typeface="Cambria" pitchFamily="18" charset="0"/>
              <a:cs typeface="Aparajit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371600"/>
            <a:ext cx="7696200" cy="4678204"/>
          </a:xfrm>
          <a:prstGeom prst="rect">
            <a:avLst/>
          </a:prstGeom>
          <a:noFill/>
        </p:spPr>
        <p:txBody>
          <a:bodyPr wrap="square" rtlCol="0">
            <a:spAutoFit/>
          </a:bodyPr>
          <a:lstStyle/>
          <a:p>
            <a:r>
              <a:rPr lang="en-PH" sz="2800" b="1" u="sng" dirty="0" smtClean="0">
                <a:solidFill>
                  <a:srgbClr val="FFFF00"/>
                </a:solidFill>
              </a:rPr>
              <a:t>Dance Craze 2013___________</a:t>
            </a:r>
            <a:endParaRPr lang="en-US" sz="2800" b="1" u="sng" dirty="0" smtClean="0">
              <a:solidFill>
                <a:srgbClr val="FFFF00"/>
              </a:solidFill>
            </a:endParaRPr>
          </a:p>
          <a:p>
            <a:r>
              <a:rPr lang="en-PH" b="1" dirty="0" smtClean="0"/>
              <a:t> </a:t>
            </a:r>
            <a:endParaRPr lang="en-US" dirty="0" smtClean="0"/>
          </a:p>
          <a:p>
            <a:pPr lvl="0"/>
            <a:r>
              <a:rPr lang="en-PH" dirty="0" smtClean="0"/>
              <a:t>1. There shall be one (1) GROUP participant for each local chapter. They must be bona fide members of the NFJPIA F.Y. 2012-2013.</a:t>
            </a:r>
            <a:endParaRPr lang="en-US" dirty="0" smtClean="0"/>
          </a:p>
          <a:p>
            <a:pPr lvl="0"/>
            <a:r>
              <a:rPr lang="en-PH" dirty="0" smtClean="0"/>
              <a:t>2. Participants must be at venue of the contest thirty (30) minutes before the start of the contest and must sign-in upon arrival at the contest venue.</a:t>
            </a:r>
            <a:endParaRPr lang="en-US" dirty="0" smtClean="0"/>
          </a:p>
          <a:p>
            <a:pPr lvl="0"/>
            <a:r>
              <a:rPr lang="en-PH" dirty="0" smtClean="0"/>
              <a:t>3. The order of performance shall be determined by drawing lots on the 1</a:t>
            </a:r>
            <a:r>
              <a:rPr lang="en-PH" baseline="30000" dirty="0" smtClean="0"/>
              <a:t>st</a:t>
            </a:r>
            <a:r>
              <a:rPr lang="en-PH" dirty="0" smtClean="0"/>
              <a:t> day of the convention during registration.</a:t>
            </a:r>
            <a:endParaRPr lang="en-US" dirty="0" smtClean="0"/>
          </a:p>
          <a:p>
            <a:pPr lvl="0"/>
            <a:r>
              <a:rPr lang="en-PH" dirty="0" smtClean="0"/>
              <a:t>4. Participants are NOT allowed to leave the contest venue unless with proper permission from the authorized facilitator of the contest.</a:t>
            </a:r>
            <a:endParaRPr lang="en-US" dirty="0" smtClean="0"/>
          </a:p>
          <a:p>
            <a:pPr lvl="0"/>
            <a:r>
              <a:rPr lang="en-PH" dirty="0" smtClean="0"/>
              <a:t>5. Each group should consist of at least eight (8) but not more than twelve (12) members.</a:t>
            </a:r>
            <a:endParaRPr lang="en-US" dirty="0" smtClean="0"/>
          </a:p>
          <a:p>
            <a:pPr lvl="0"/>
            <a:r>
              <a:rPr lang="en-PH" dirty="0" smtClean="0"/>
              <a:t>6. There should only be one piece for this competition to be provided by the vice president for non-academic affairs and will be disseminated on or before December 30, 2013.</a:t>
            </a:r>
            <a:endParaRPr lang="en-US" dirty="0" smtClean="0"/>
          </a:p>
          <a:p>
            <a:r>
              <a:rPr lang="en-PH" dirty="0" smtClean="0"/>
              <a:t>7. The costume and dance movements should not be obscene or vulgar</a:t>
            </a:r>
            <a:endParaRPr lang="en-PH" dirty="0">
              <a:solidFill>
                <a:srgbClr val="FFFF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762000"/>
            <a:ext cx="2667000"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371600"/>
            <a:ext cx="7696200" cy="4524315"/>
          </a:xfrm>
          <a:prstGeom prst="rect">
            <a:avLst/>
          </a:prstGeom>
          <a:noFill/>
        </p:spPr>
        <p:txBody>
          <a:bodyPr wrap="square" rtlCol="0">
            <a:spAutoFit/>
          </a:bodyPr>
          <a:lstStyle/>
          <a:p>
            <a:pPr lvl="0"/>
            <a:r>
              <a:rPr lang="en-PH" dirty="0" smtClean="0"/>
              <a:t>8. The presentation should not exceed five minutes including the entrance and exit. For the 1</a:t>
            </a:r>
            <a:r>
              <a:rPr lang="en-PH" baseline="30000" dirty="0" smtClean="0"/>
              <a:t>st</a:t>
            </a:r>
            <a:r>
              <a:rPr lang="en-PH" dirty="0" smtClean="0"/>
              <a:t> 30 seconds exceeding time, there shall be a two (2) point deduction per judge and if the exceeding time will be more than 30 seconds, there shall be a five (5) point deduction per judge.</a:t>
            </a:r>
            <a:endParaRPr lang="en-US" dirty="0" smtClean="0"/>
          </a:p>
          <a:p>
            <a:r>
              <a:rPr lang="en-PH" dirty="0" smtClean="0"/>
              <a:t> </a:t>
            </a:r>
            <a:endParaRPr lang="en-US" dirty="0" smtClean="0"/>
          </a:p>
          <a:p>
            <a:r>
              <a:rPr lang="en-PH" b="1" dirty="0" smtClean="0">
                <a:solidFill>
                  <a:srgbClr val="FFFF00"/>
                </a:solidFill>
              </a:rPr>
              <a:t>CRITERIA FOR JUDGING</a:t>
            </a:r>
            <a:endParaRPr lang="en-US" dirty="0" smtClean="0">
              <a:solidFill>
                <a:srgbClr val="FFFF00"/>
              </a:solidFill>
            </a:endParaRPr>
          </a:p>
          <a:p>
            <a:r>
              <a:rPr lang="en-PH" b="1" dirty="0" smtClean="0"/>
              <a:t>	</a:t>
            </a:r>
            <a:r>
              <a:rPr lang="en-PH" dirty="0" smtClean="0"/>
              <a:t>Showmanship				40%</a:t>
            </a:r>
            <a:endParaRPr lang="en-US" dirty="0" smtClean="0"/>
          </a:p>
          <a:p>
            <a:r>
              <a:rPr lang="en-PH" dirty="0" smtClean="0"/>
              <a:t>	Choreography				25%</a:t>
            </a:r>
            <a:endParaRPr lang="en-US" dirty="0" smtClean="0"/>
          </a:p>
          <a:p>
            <a:r>
              <a:rPr lang="en-PH" dirty="0" smtClean="0"/>
              <a:t>	Costume				10%</a:t>
            </a:r>
            <a:endParaRPr lang="en-US" dirty="0" smtClean="0"/>
          </a:p>
          <a:p>
            <a:r>
              <a:rPr lang="en-PH" dirty="0" smtClean="0"/>
              <a:t>	Stage presence				15%</a:t>
            </a:r>
            <a:endParaRPr lang="en-US" dirty="0" smtClean="0"/>
          </a:p>
          <a:p>
            <a:r>
              <a:rPr lang="en-PH" dirty="0" smtClean="0"/>
              <a:t>	Audience Impact				</a:t>
            </a:r>
            <a:r>
              <a:rPr lang="en-PH" u="sng" dirty="0" smtClean="0"/>
              <a:t>10%</a:t>
            </a:r>
            <a:endParaRPr lang="en-US" dirty="0" smtClean="0"/>
          </a:p>
          <a:p>
            <a:r>
              <a:rPr lang="en-PH" dirty="0" smtClean="0"/>
              <a:t>	</a:t>
            </a:r>
            <a:r>
              <a:rPr lang="en-PH" b="1" dirty="0" smtClean="0"/>
              <a:t>TOTAL				        	 </a:t>
            </a:r>
            <a:r>
              <a:rPr lang="en-PH" b="1" u="dbl" dirty="0" smtClean="0"/>
              <a:t>100%</a:t>
            </a:r>
            <a:endParaRPr lang="en-US" dirty="0" smtClean="0"/>
          </a:p>
          <a:p>
            <a:r>
              <a:rPr lang="en-PH" dirty="0" smtClean="0"/>
              <a:t> </a:t>
            </a:r>
            <a:endParaRPr lang="en-US" dirty="0" smtClean="0"/>
          </a:p>
          <a:p>
            <a:pPr lvl="0"/>
            <a:r>
              <a:rPr lang="en-PH" dirty="0" smtClean="0"/>
              <a:t>The decision of the Board of Judges shall be final and not negotiable.</a:t>
            </a:r>
            <a:endParaRPr lang="en-US" dirty="0" smtClean="0"/>
          </a:p>
          <a:p>
            <a:pPr lvl="0"/>
            <a:r>
              <a:rPr lang="en-PH" dirty="0" smtClean="0"/>
              <a:t>Announcement of winners shall be at the Awards Night of the Convention.</a:t>
            </a:r>
            <a:endParaRPr lang="en-US" dirty="0" smtClean="0"/>
          </a:p>
          <a:p>
            <a:endParaRPr lang="en-PH"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513582"/>
            <a:ext cx="7696200" cy="1261884"/>
          </a:xfrm>
          <a:prstGeom prst="rect">
            <a:avLst/>
          </a:prstGeom>
          <a:noFill/>
        </p:spPr>
        <p:txBody>
          <a:bodyPr wrap="square" rtlCol="0">
            <a:spAutoFit/>
          </a:bodyPr>
          <a:lstStyle/>
          <a:p>
            <a:r>
              <a:rPr lang="en-PH" sz="4000" b="1" u="sng" dirty="0" smtClean="0">
                <a:solidFill>
                  <a:srgbClr val="FFFF00"/>
                </a:solidFill>
              </a:rPr>
              <a:t>JPIANS Got Talent </a:t>
            </a:r>
            <a:r>
              <a:rPr lang="en-PH" sz="2800" b="1" u="sng" dirty="0" smtClean="0">
                <a:solidFill>
                  <a:srgbClr val="00B0F0"/>
                </a:solidFill>
              </a:rPr>
              <a:t>Season 3____</a:t>
            </a:r>
            <a:endParaRPr lang="en-US" sz="2800" b="1" u="sng" dirty="0" smtClean="0">
              <a:solidFill>
                <a:srgbClr val="00B0F0"/>
              </a:solidFill>
            </a:endParaRPr>
          </a:p>
          <a:p>
            <a:r>
              <a:rPr lang="en-PH" dirty="0" smtClean="0"/>
              <a:t>	</a:t>
            </a:r>
            <a:r>
              <a:rPr lang="en-PH" b="1" dirty="0" smtClean="0">
                <a:solidFill>
                  <a:srgbClr val="002060"/>
                </a:solidFill>
              </a:rPr>
              <a:t>The Clash of the LC Heads</a:t>
            </a:r>
            <a:endParaRPr lang="en-US" dirty="0" smtClean="0">
              <a:solidFill>
                <a:srgbClr val="002060"/>
              </a:solidFill>
            </a:endParaRPr>
          </a:p>
          <a:p>
            <a:endParaRPr lang="en-PH"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47" y="2996446"/>
            <a:ext cx="3725879" cy="2971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980" y="2775466"/>
            <a:ext cx="4572000" cy="3070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47800"/>
            <a:ext cx="7696200" cy="5355312"/>
          </a:xfrm>
          <a:prstGeom prst="rect">
            <a:avLst/>
          </a:prstGeom>
          <a:noFill/>
        </p:spPr>
        <p:txBody>
          <a:bodyPr wrap="square" rtlCol="0">
            <a:spAutoFit/>
          </a:bodyPr>
          <a:lstStyle/>
          <a:p>
            <a:pPr lvl="0"/>
            <a:r>
              <a:rPr lang="en-PH" dirty="0" smtClean="0"/>
              <a:t>1. Participants must be current Local Chapter officer/s. The Local Chapter must be bona fide member of the NFJPIA F.Y. 2012-2013.</a:t>
            </a:r>
            <a:endParaRPr lang="en-US" dirty="0" smtClean="0"/>
          </a:p>
          <a:p>
            <a:pPr lvl="0"/>
            <a:r>
              <a:rPr lang="en-PH" dirty="0" smtClean="0"/>
              <a:t>2. Participants can either perform a solo or group performance. A group performance should have a maximum of 15 members.</a:t>
            </a:r>
            <a:endParaRPr lang="en-US" dirty="0" smtClean="0"/>
          </a:p>
          <a:p>
            <a:pPr lvl="0"/>
            <a:r>
              <a:rPr lang="en-PH" dirty="0" smtClean="0"/>
              <a:t>3. The participants must be at the venue of the contest 30 minutes before the scheduled time.</a:t>
            </a:r>
            <a:endParaRPr lang="en-US" dirty="0" smtClean="0"/>
          </a:p>
          <a:p>
            <a:pPr lvl="0"/>
            <a:r>
              <a:rPr lang="en-PH" dirty="0" smtClean="0"/>
              <a:t>4. Participants must perform only one (1) piece. Use of props is allowable.</a:t>
            </a:r>
            <a:endParaRPr lang="en-US" dirty="0" smtClean="0"/>
          </a:p>
          <a:p>
            <a:pPr lvl="0"/>
            <a:r>
              <a:rPr lang="en-PH" dirty="0" smtClean="0"/>
              <a:t>5. Contestants shall be given a 3-5 minutes to perform. For the 1</a:t>
            </a:r>
            <a:r>
              <a:rPr lang="en-PH" baseline="30000" dirty="0" smtClean="0"/>
              <a:t>st</a:t>
            </a:r>
            <a:r>
              <a:rPr lang="en-PH" dirty="0" smtClean="0"/>
              <a:t> thirty (30) seconds exceeding time, there shall be a two (2) point deduction per judge and if the exceeding time will be more than thirty (30) seconds, there shall be a five (5) point deduction per judge.</a:t>
            </a:r>
            <a:endParaRPr lang="en-US" dirty="0" smtClean="0"/>
          </a:p>
          <a:p>
            <a:pPr lvl="0"/>
            <a:r>
              <a:rPr lang="en-PH" dirty="0" smtClean="0"/>
              <a:t>6. Contestants shall be given a 3-5 minutes to perform. For the 1</a:t>
            </a:r>
            <a:r>
              <a:rPr lang="en-PH" baseline="30000" dirty="0" smtClean="0"/>
              <a:t>st</a:t>
            </a:r>
            <a:r>
              <a:rPr lang="en-PH" dirty="0" smtClean="0"/>
              <a:t> thirty (30) seconds exceeding time, there shall be a two (2) point deduction per judge and if the exceeding time will be more than thirty (30) seconds, there shall be a five (5) point deduction per judge.</a:t>
            </a:r>
            <a:endParaRPr lang="en-US" dirty="0" smtClean="0"/>
          </a:p>
          <a:p>
            <a:pPr lvl="0"/>
            <a:r>
              <a:rPr lang="en-PH" dirty="0" smtClean="0"/>
              <a:t>7. There shall be a 5-point deduction per judge per rule violation and shall be made  by the Chairman of the Board of Tabulators, duly concurred by the members and in consultation with the board of Judges.</a:t>
            </a:r>
            <a:endParaRPr lang="en-US" dirty="0" smtClean="0"/>
          </a:p>
          <a:p>
            <a:endParaRPr lang="en-PH"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47800"/>
            <a:ext cx="7696200" cy="3970318"/>
          </a:xfrm>
          <a:prstGeom prst="rect">
            <a:avLst/>
          </a:prstGeom>
          <a:noFill/>
        </p:spPr>
        <p:txBody>
          <a:bodyPr wrap="square" rtlCol="0">
            <a:spAutoFit/>
          </a:bodyPr>
          <a:lstStyle/>
          <a:p>
            <a:pPr lvl="0"/>
            <a:r>
              <a:rPr lang="en-PH" dirty="0" smtClean="0">
                <a:solidFill>
                  <a:srgbClr val="FFFF00"/>
                </a:solidFill>
              </a:rPr>
              <a:t>The individual or group  shall be judged based on the following criteria:</a:t>
            </a:r>
            <a:endParaRPr lang="en-US" dirty="0" smtClean="0">
              <a:solidFill>
                <a:srgbClr val="FFFF00"/>
              </a:solidFill>
            </a:endParaRPr>
          </a:p>
          <a:p>
            <a:r>
              <a:rPr lang="en-PH" dirty="0" smtClean="0">
                <a:solidFill>
                  <a:srgbClr val="FFFF00"/>
                </a:solidFill>
              </a:rPr>
              <a:t> </a:t>
            </a:r>
            <a:endParaRPr lang="en-US" dirty="0" smtClean="0">
              <a:solidFill>
                <a:srgbClr val="FFFF00"/>
              </a:solidFill>
            </a:endParaRPr>
          </a:p>
          <a:p>
            <a:r>
              <a:rPr lang="en-PH" b="1" cap="all" dirty="0" smtClean="0"/>
              <a:t>Uniqueness of talent </a:t>
            </a:r>
            <a:r>
              <a:rPr lang="en-PH" b="1" dirty="0" smtClean="0"/>
              <a:t>		40 %</a:t>
            </a:r>
            <a:endParaRPr lang="en-US" dirty="0" smtClean="0"/>
          </a:p>
          <a:p>
            <a:r>
              <a:rPr lang="en-PH" b="1" cap="all" dirty="0" smtClean="0"/>
              <a:t>Choreography	</a:t>
            </a:r>
            <a:endParaRPr lang="en-US" dirty="0" smtClean="0"/>
          </a:p>
          <a:p>
            <a:r>
              <a:rPr lang="en-PH" i="1" dirty="0" smtClean="0"/>
              <a:t>(originality, creativity, style &amp;</a:t>
            </a:r>
            <a:endParaRPr lang="en-US" dirty="0" smtClean="0"/>
          </a:p>
          <a:p>
            <a:r>
              <a:rPr lang="en-PH" i="1" dirty="0" smtClean="0"/>
              <a:t>interpretation)</a:t>
            </a:r>
            <a:r>
              <a:rPr lang="en-PH" b="1" dirty="0" smtClean="0"/>
              <a:t>  	                      		 30%	</a:t>
            </a:r>
            <a:endParaRPr lang="en-US" dirty="0" smtClean="0"/>
          </a:p>
          <a:p>
            <a:r>
              <a:rPr lang="en-PH" b="1" cap="all" dirty="0" smtClean="0"/>
              <a:t>Stage Presence			10 %</a:t>
            </a:r>
            <a:endParaRPr lang="en-US" dirty="0" smtClean="0"/>
          </a:p>
          <a:p>
            <a:r>
              <a:rPr lang="en-PH" b="1" cap="all" dirty="0" smtClean="0"/>
              <a:t>Costume                                              	 10 %</a:t>
            </a:r>
            <a:endParaRPr lang="en-US" dirty="0" smtClean="0"/>
          </a:p>
          <a:p>
            <a:r>
              <a:rPr lang="en-PH" b="1" cap="all" dirty="0" smtClean="0"/>
              <a:t>Audience </a:t>
            </a:r>
            <a:r>
              <a:rPr lang="en-PH" b="1" cap="all" dirty="0" err="1" smtClean="0"/>
              <a:t>ImPACT</a:t>
            </a:r>
            <a:r>
              <a:rPr lang="en-PH" b="1" cap="all" dirty="0" smtClean="0"/>
              <a:t>			 </a:t>
            </a:r>
            <a:r>
              <a:rPr lang="en-PH" b="1" u="heavy" cap="all" dirty="0" smtClean="0"/>
              <a:t>10 %</a:t>
            </a:r>
            <a:endParaRPr lang="en-US" dirty="0" smtClean="0"/>
          </a:p>
          <a:p>
            <a:r>
              <a:rPr lang="en-PH" b="1" cap="all" dirty="0" smtClean="0"/>
              <a:t>TOTAL 				               </a:t>
            </a:r>
            <a:r>
              <a:rPr lang="en-PH" b="1" u="dbl" cap="all" dirty="0" smtClean="0"/>
              <a:t>100 %</a:t>
            </a:r>
            <a:endParaRPr lang="en-US" dirty="0" smtClean="0"/>
          </a:p>
          <a:p>
            <a:r>
              <a:rPr lang="en-PH" b="1" cap="all" dirty="0" smtClean="0"/>
              <a:t> </a:t>
            </a:r>
            <a:endParaRPr lang="en-US" dirty="0" smtClean="0"/>
          </a:p>
          <a:p>
            <a:pPr lvl="0"/>
            <a:r>
              <a:rPr lang="en-PH" dirty="0" smtClean="0"/>
              <a:t>The decision of the board of judges is final and non-negotiable.</a:t>
            </a:r>
            <a:endParaRPr lang="en-US" dirty="0" smtClean="0"/>
          </a:p>
          <a:p>
            <a:pPr lvl="0"/>
            <a:r>
              <a:rPr lang="en-PH" dirty="0" smtClean="0"/>
              <a:t>Announcement of winners shall be at the Awards Night of the Convention.</a:t>
            </a:r>
            <a:endParaRPr lang="en-US" dirty="0" smtClean="0"/>
          </a:p>
          <a:p>
            <a:pPr lvl="0"/>
            <a:endParaRPr lang="en-PH"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r>
              <a:rPr lang="en-US" sz="4000" i="1" dirty="0" smtClean="0">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47800"/>
            <a:ext cx="7696200" cy="1261884"/>
          </a:xfrm>
          <a:prstGeom prst="rect">
            <a:avLst/>
          </a:prstGeom>
          <a:noFill/>
        </p:spPr>
        <p:txBody>
          <a:bodyPr wrap="square" rtlCol="0">
            <a:spAutoFit/>
          </a:bodyPr>
          <a:lstStyle/>
          <a:p>
            <a:r>
              <a:rPr lang="en-PH" sz="3200" b="1" u="sng" dirty="0" smtClean="0">
                <a:solidFill>
                  <a:schemeClr val="bg1"/>
                </a:solidFill>
              </a:rPr>
              <a:t>RFJPIA’s</a:t>
            </a:r>
            <a:r>
              <a:rPr lang="en-PH" sz="3200" b="1" u="sng" dirty="0" smtClean="0"/>
              <a:t> </a:t>
            </a:r>
            <a:r>
              <a:rPr lang="en-PH" sz="4000" b="1" u="sng" dirty="0" smtClean="0"/>
              <a:t>Next </a:t>
            </a:r>
            <a:r>
              <a:rPr lang="en-PH" sz="3200" b="1" u="sng" dirty="0" smtClean="0">
                <a:solidFill>
                  <a:schemeClr val="bg1"/>
                </a:solidFill>
              </a:rPr>
              <a:t>Top </a:t>
            </a:r>
            <a:r>
              <a:rPr lang="en-PH" sz="3200" b="1" u="sng" dirty="0" smtClean="0"/>
              <a:t>Models______</a:t>
            </a:r>
            <a:endParaRPr lang="en-US" sz="3200" b="1" u="sng" dirty="0" smtClean="0"/>
          </a:p>
          <a:p>
            <a:r>
              <a:rPr lang="en-PH" b="1" dirty="0" smtClean="0"/>
              <a:t>		The Battle of Beauty and Fashion </a:t>
            </a:r>
            <a:endParaRPr lang="en-US" dirty="0" smtClean="0"/>
          </a:p>
          <a:p>
            <a:pPr lvl="0"/>
            <a:endParaRPr lang="en-PH"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99" y="2755900"/>
            <a:ext cx="2971800" cy="3187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879" y="2612142"/>
            <a:ext cx="2903521" cy="36362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272278"/>
            <a:ext cx="2209800" cy="42809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r>
              <a:rPr lang="en-US" sz="4000" i="1" dirty="0" smtClean="0">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47800"/>
            <a:ext cx="7696200" cy="5078313"/>
          </a:xfrm>
          <a:prstGeom prst="rect">
            <a:avLst/>
          </a:prstGeom>
          <a:noFill/>
        </p:spPr>
        <p:txBody>
          <a:bodyPr wrap="square" rtlCol="0">
            <a:spAutoFit/>
          </a:bodyPr>
          <a:lstStyle/>
          <a:p>
            <a:pPr lvl="0"/>
            <a:r>
              <a:rPr lang="en-PH" dirty="0" smtClean="0"/>
              <a:t>1. There shall be one (1) GROUP participant for each local chapter. They must be bona fide members of the NFJPIA F.Y. 2012-2013.</a:t>
            </a:r>
            <a:endParaRPr lang="en-US" dirty="0" smtClean="0"/>
          </a:p>
          <a:p>
            <a:pPr lvl="0"/>
            <a:r>
              <a:rPr lang="en-PH" dirty="0" smtClean="0"/>
              <a:t>2. Participants must be at venue of the contest thirty (30) minutes before the start of the contest and must sign-in upon arrival at the contest venue.</a:t>
            </a:r>
            <a:endParaRPr lang="en-US" dirty="0" smtClean="0"/>
          </a:p>
          <a:p>
            <a:pPr lvl="0"/>
            <a:r>
              <a:rPr lang="en-PH" dirty="0" smtClean="0"/>
              <a:t>3. The order of performance shall be determined by drawing of lots on the 1</a:t>
            </a:r>
            <a:r>
              <a:rPr lang="en-PH" baseline="30000" dirty="0" smtClean="0"/>
              <a:t>st</a:t>
            </a:r>
            <a:r>
              <a:rPr lang="en-PH" dirty="0" smtClean="0"/>
              <a:t> day of the convention during registration.</a:t>
            </a:r>
            <a:endParaRPr lang="en-US" dirty="0" smtClean="0"/>
          </a:p>
          <a:p>
            <a:pPr lvl="0"/>
            <a:r>
              <a:rPr lang="en-PH" dirty="0" smtClean="0"/>
              <a:t>4. Participants are NOT allowed to leave the contest venue unless with proper permission from the authorized facilitator of the contest.</a:t>
            </a:r>
            <a:endParaRPr lang="en-US" dirty="0" smtClean="0"/>
          </a:p>
          <a:p>
            <a:pPr lvl="0"/>
            <a:r>
              <a:rPr lang="en-PH" dirty="0" smtClean="0"/>
              <a:t>5. There shall be at 5 members per group consisting of three (3) females and two (2) males.</a:t>
            </a:r>
          </a:p>
          <a:p>
            <a:pPr lvl="0"/>
            <a:r>
              <a:rPr lang="en-PH" dirty="0" smtClean="0"/>
              <a:t>6. The groups must submit their most creative picture together (theme: “</a:t>
            </a:r>
            <a:r>
              <a:rPr lang="en-PH" b="1" dirty="0" smtClean="0">
                <a:solidFill>
                  <a:srgbClr val="92D050"/>
                </a:solidFill>
              </a:rPr>
              <a:t>environmental issues</a:t>
            </a:r>
            <a:r>
              <a:rPr lang="en-PH" dirty="0" smtClean="0"/>
              <a:t>” ) and from which one will be awarded as the </a:t>
            </a:r>
            <a:r>
              <a:rPr lang="en-PH" b="1" dirty="0" smtClean="0">
                <a:solidFill>
                  <a:srgbClr val="FFFF00"/>
                </a:solidFill>
              </a:rPr>
              <a:t>Best Photo</a:t>
            </a:r>
            <a:r>
              <a:rPr lang="en-PH" b="1" dirty="0" smtClean="0"/>
              <a:t>.</a:t>
            </a:r>
            <a:r>
              <a:rPr lang="en-PH" dirty="0" smtClean="0"/>
              <a:t> It will judged according to the following criteria:</a:t>
            </a:r>
            <a:endParaRPr lang="en-US" dirty="0" smtClean="0"/>
          </a:p>
          <a:p>
            <a:r>
              <a:rPr lang="en-PH" dirty="0" smtClean="0"/>
              <a:t>Creativity			50%</a:t>
            </a:r>
            <a:endParaRPr lang="en-US" dirty="0" smtClean="0"/>
          </a:p>
          <a:p>
            <a:r>
              <a:rPr lang="en-PH" dirty="0" smtClean="0"/>
              <a:t>Overall impact			</a:t>
            </a:r>
            <a:r>
              <a:rPr lang="en-PH" u="sng" dirty="0" smtClean="0"/>
              <a:t>50%</a:t>
            </a:r>
            <a:endParaRPr lang="en-US" dirty="0" smtClean="0"/>
          </a:p>
          <a:p>
            <a:r>
              <a:rPr lang="en-PH" dirty="0" smtClean="0"/>
              <a:t>Total				</a:t>
            </a:r>
            <a:r>
              <a:rPr lang="en-PH" b="1" u="dbl" dirty="0" smtClean="0"/>
              <a:t>100%</a:t>
            </a:r>
            <a:endParaRPr lang="en-US" dirty="0" smtClean="0"/>
          </a:p>
          <a:p>
            <a:pPr lvl="0"/>
            <a:endParaRPr lang="en-US" dirty="0" smtClean="0"/>
          </a:p>
          <a:p>
            <a:pPr lvl="0"/>
            <a:endParaRPr lang="en-PH"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295400"/>
            <a:ext cx="7696200" cy="5909310"/>
          </a:xfrm>
          <a:prstGeom prst="rect">
            <a:avLst/>
          </a:prstGeom>
          <a:noFill/>
        </p:spPr>
        <p:txBody>
          <a:bodyPr wrap="square" rtlCol="0">
            <a:spAutoFit/>
          </a:bodyPr>
          <a:lstStyle/>
          <a:p>
            <a:pPr lvl="0"/>
            <a:r>
              <a:rPr lang="en-PH" dirty="0" smtClean="0"/>
              <a:t>7. The groups  shall have two exposures : 1st night – Vampire-inspired fashion; 2</a:t>
            </a:r>
            <a:r>
              <a:rPr lang="en-PH" baseline="30000" dirty="0" smtClean="0"/>
              <a:t>nd</a:t>
            </a:r>
            <a:r>
              <a:rPr lang="en-PH" dirty="0" smtClean="0"/>
              <a:t> </a:t>
            </a:r>
            <a:r>
              <a:rPr lang="en-PH" smtClean="0"/>
              <a:t>night- animal print.</a:t>
            </a:r>
            <a:endParaRPr lang="en-US" dirty="0" smtClean="0"/>
          </a:p>
          <a:p>
            <a:pPr lvl="0"/>
            <a:r>
              <a:rPr lang="en-PH" dirty="0" smtClean="0"/>
              <a:t>8. Each group is given only a maximum of four (4) minutes for the ramp. There will be a two point (2) deduction for every minute of excess. </a:t>
            </a:r>
            <a:endParaRPr lang="en-US" dirty="0" smtClean="0"/>
          </a:p>
          <a:p>
            <a:pPr lvl="0"/>
            <a:r>
              <a:rPr lang="en-PH" dirty="0" smtClean="0"/>
              <a:t>9. The groups’ performance on the ramp shall be judged on the following criteria:</a:t>
            </a:r>
            <a:endParaRPr lang="en-US" dirty="0" smtClean="0"/>
          </a:p>
          <a:p>
            <a:r>
              <a:rPr lang="en-PH" dirty="0" smtClean="0"/>
              <a:t>  </a:t>
            </a:r>
            <a:r>
              <a:rPr lang="en-PH" b="1" dirty="0" smtClean="0"/>
              <a:t>Showmanship (grace, poise, creativity &amp; coordination)	25 %</a:t>
            </a:r>
            <a:endParaRPr lang="en-US" dirty="0" smtClean="0"/>
          </a:p>
          <a:p>
            <a:r>
              <a:rPr lang="en-PH" b="1" dirty="0" smtClean="0"/>
              <a:t>  Choreography						25 %</a:t>
            </a:r>
            <a:endParaRPr lang="en-US" dirty="0" smtClean="0"/>
          </a:p>
          <a:p>
            <a:r>
              <a:rPr lang="en-PH" b="1" dirty="0" smtClean="0"/>
              <a:t>  Costume						 30 %</a:t>
            </a:r>
            <a:endParaRPr lang="en-US" dirty="0" smtClean="0"/>
          </a:p>
          <a:p>
            <a:r>
              <a:rPr lang="en-PH" b="1" dirty="0" smtClean="0"/>
              <a:t>  Stage Presence					10 %</a:t>
            </a:r>
            <a:endParaRPr lang="en-US" dirty="0" smtClean="0"/>
          </a:p>
          <a:p>
            <a:r>
              <a:rPr lang="en-PH" b="1" dirty="0" smtClean="0"/>
              <a:t>   Overall Appeal						</a:t>
            </a:r>
            <a:r>
              <a:rPr lang="en-PH" b="1" u="sng" dirty="0" smtClean="0"/>
              <a:t>10 %</a:t>
            </a:r>
            <a:endParaRPr lang="en-US" dirty="0" smtClean="0"/>
          </a:p>
          <a:p>
            <a:r>
              <a:rPr lang="en-PH" b="1" dirty="0" smtClean="0"/>
              <a:t>  TOTAL 						</a:t>
            </a:r>
            <a:r>
              <a:rPr lang="en-PH" b="1" u="dbl" dirty="0" smtClean="0"/>
              <a:t>100 %</a:t>
            </a:r>
            <a:endParaRPr lang="en-US" dirty="0" smtClean="0"/>
          </a:p>
          <a:p>
            <a:r>
              <a:rPr lang="en-PH" b="1" dirty="0" smtClean="0"/>
              <a:t> </a:t>
            </a:r>
            <a:r>
              <a:rPr lang="en-PH" b="1" dirty="0" smtClean="0">
                <a:solidFill>
                  <a:srgbClr val="FFFF00"/>
                </a:solidFill>
              </a:rPr>
              <a:t>Overall basis:</a:t>
            </a:r>
            <a:endParaRPr lang="en-US" b="1" dirty="0" smtClean="0">
              <a:solidFill>
                <a:srgbClr val="FFFF00"/>
              </a:solidFill>
            </a:endParaRPr>
          </a:p>
          <a:p>
            <a:r>
              <a:rPr lang="en-PH" b="1" dirty="0" smtClean="0"/>
              <a:t>	Photo 				10%</a:t>
            </a:r>
            <a:endParaRPr lang="en-US" dirty="0" smtClean="0"/>
          </a:p>
          <a:p>
            <a:r>
              <a:rPr lang="en-PH" b="1" dirty="0" smtClean="0"/>
              <a:t>	1</a:t>
            </a:r>
            <a:r>
              <a:rPr lang="en-PH" b="1" baseline="30000" dirty="0" smtClean="0"/>
              <a:t>st</a:t>
            </a:r>
            <a:r>
              <a:rPr lang="en-PH" b="1" dirty="0" smtClean="0"/>
              <a:t> exposure			45%</a:t>
            </a:r>
            <a:endParaRPr lang="en-US" dirty="0" smtClean="0"/>
          </a:p>
          <a:p>
            <a:r>
              <a:rPr lang="en-PH" b="1" dirty="0" smtClean="0"/>
              <a:t>	2</a:t>
            </a:r>
            <a:r>
              <a:rPr lang="en-PH" b="1" baseline="30000" dirty="0" smtClean="0"/>
              <a:t>nd</a:t>
            </a:r>
            <a:r>
              <a:rPr lang="en-PH" b="1" dirty="0" smtClean="0"/>
              <a:t> exposure			</a:t>
            </a:r>
            <a:r>
              <a:rPr lang="en-PH" b="1" u="sng" dirty="0" smtClean="0"/>
              <a:t>45%</a:t>
            </a:r>
            <a:endParaRPr lang="en-US" dirty="0" smtClean="0"/>
          </a:p>
          <a:p>
            <a:r>
              <a:rPr lang="en-PH" b="1" dirty="0" smtClean="0"/>
              <a:t>	Total				</a:t>
            </a:r>
            <a:r>
              <a:rPr lang="en-PH" b="1" u="dbl" dirty="0" smtClean="0"/>
              <a:t>100%</a:t>
            </a:r>
            <a:endParaRPr lang="en-US" dirty="0" smtClean="0"/>
          </a:p>
          <a:p>
            <a:r>
              <a:rPr lang="en-PH" dirty="0" smtClean="0"/>
              <a:t> </a:t>
            </a:r>
            <a:endParaRPr lang="en-US" dirty="0" smtClean="0">
              <a:solidFill>
                <a:srgbClr val="FFFF00"/>
              </a:solidFill>
            </a:endParaRPr>
          </a:p>
          <a:p>
            <a:pPr lvl="0"/>
            <a:r>
              <a:rPr lang="en-PH" dirty="0" smtClean="0">
                <a:solidFill>
                  <a:srgbClr val="FFFF00"/>
                </a:solidFill>
              </a:rPr>
              <a:t> The decision of the board of judges is final and irrevocable.</a:t>
            </a:r>
            <a:endParaRPr lang="en-US" dirty="0" smtClean="0">
              <a:solidFill>
                <a:srgbClr val="FFFF00"/>
              </a:solidFill>
            </a:endParaRPr>
          </a:p>
          <a:p>
            <a:r>
              <a:rPr lang="en-PH" dirty="0" smtClean="0"/>
              <a:t> </a:t>
            </a:r>
            <a:endParaRPr lang="en-US" dirty="0" smtClean="0"/>
          </a:p>
          <a:p>
            <a:pPr lvl="0"/>
            <a:endParaRPr lang="en-PH"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r>
              <a:rPr lang="en-US" sz="4000" i="1" dirty="0" smtClean="0">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47800"/>
            <a:ext cx="7696200" cy="1138773"/>
          </a:xfrm>
          <a:prstGeom prst="rect">
            <a:avLst/>
          </a:prstGeom>
          <a:noFill/>
        </p:spPr>
        <p:txBody>
          <a:bodyPr wrap="square" rtlCol="0">
            <a:spAutoFit/>
          </a:bodyPr>
          <a:lstStyle/>
          <a:p>
            <a:r>
              <a:rPr lang="en-PH" sz="3200" b="1" u="sng" dirty="0" smtClean="0">
                <a:solidFill>
                  <a:schemeClr val="bg1"/>
                </a:solidFill>
              </a:rPr>
              <a:t>Amazing Race BUTUAN</a:t>
            </a:r>
            <a:r>
              <a:rPr lang="en-PH" sz="3200" b="1" u="sng" dirty="0" smtClean="0"/>
              <a:t>_____</a:t>
            </a:r>
            <a:endParaRPr lang="en-US" sz="3200" b="1" u="sng" dirty="0" smtClean="0"/>
          </a:p>
          <a:p>
            <a:r>
              <a:rPr lang="en-PH" b="1" dirty="0" smtClean="0"/>
              <a:t>		 </a:t>
            </a:r>
            <a:endParaRPr lang="en-US" dirty="0" smtClean="0"/>
          </a:p>
          <a:p>
            <a:pPr lvl="0"/>
            <a:endParaRPr lang="en-PH"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09" y="2590800"/>
            <a:ext cx="5292391" cy="3352800"/>
          </a:xfrm>
          <a:prstGeom prst="rect">
            <a:avLst/>
          </a:prstGeom>
        </p:spPr>
      </p:pic>
    </p:spTree>
    <p:extLst>
      <p:ext uri="{BB962C8B-B14F-4D97-AF65-F5344CB8AC3E}">
        <p14:creationId xmlns:p14="http://schemas.microsoft.com/office/powerpoint/2010/main" val="13854815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295400"/>
            <a:ext cx="7696200" cy="5355312"/>
          </a:xfrm>
          <a:prstGeom prst="rect">
            <a:avLst/>
          </a:prstGeom>
          <a:noFill/>
        </p:spPr>
        <p:txBody>
          <a:bodyPr wrap="square" rtlCol="0">
            <a:spAutoFit/>
          </a:bodyPr>
          <a:lstStyle/>
          <a:p>
            <a:r>
              <a:rPr lang="en-PH" b="1" dirty="0" smtClean="0">
                <a:solidFill>
                  <a:srgbClr val="FFFF00"/>
                </a:solidFill>
              </a:rPr>
              <a:t>The Amazing Race</a:t>
            </a:r>
            <a:endParaRPr lang="en-US" b="1" dirty="0" smtClean="0">
              <a:solidFill>
                <a:srgbClr val="FFFF00"/>
              </a:solidFill>
            </a:endParaRPr>
          </a:p>
          <a:p>
            <a:r>
              <a:rPr lang="en-PH" b="1" dirty="0" smtClean="0"/>
              <a:t> </a:t>
            </a:r>
            <a:endParaRPr lang="en-US" dirty="0" smtClean="0"/>
          </a:p>
          <a:p>
            <a:pPr lvl="0"/>
            <a:r>
              <a:rPr lang="en-PH" dirty="0" smtClean="0"/>
              <a:t>1. There should only be one (1) team per local chapter composing of three (3) girls and three (3) boys for a total of six (6) members. They must be bona fide members of the NFJPIA F.Y. 2012-2013.</a:t>
            </a:r>
            <a:endParaRPr lang="en-US" dirty="0" smtClean="0"/>
          </a:p>
          <a:p>
            <a:pPr lvl="0"/>
            <a:r>
              <a:rPr lang="en-PH" dirty="0" smtClean="0"/>
              <a:t>2. Participants must be at the venue of the contest thirty (30) minutes before the start of the contest and must sign-in upon arrival at the contest venue.</a:t>
            </a:r>
            <a:endParaRPr lang="en-US" dirty="0" smtClean="0"/>
          </a:p>
          <a:p>
            <a:pPr lvl="0"/>
            <a:r>
              <a:rPr lang="en-PH" dirty="0" smtClean="0"/>
              <a:t>3. All members must be in appropriate attire. They must wear their local chapter JPIA shirt. They are not allowed to use any private vehicles.</a:t>
            </a:r>
            <a:endParaRPr lang="en-US" dirty="0" smtClean="0"/>
          </a:p>
          <a:p>
            <a:pPr lvl="0"/>
            <a:r>
              <a:rPr lang="en-PH" dirty="0" smtClean="0"/>
              <a:t>4. The team must bring the following during the race:</a:t>
            </a:r>
            <a:endParaRPr lang="en-US" dirty="0" smtClean="0"/>
          </a:p>
          <a:p>
            <a:pPr lvl="0"/>
            <a:r>
              <a:rPr lang="en-PH" dirty="0" smtClean="0"/>
              <a:t>	Camera</a:t>
            </a:r>
            <a:endParaRPr lang="en-US" dirty="0" smtClean="0"/>
          </a:p>
          <a:p>
            <a:pPr lvl="0"/>
            <a:r>
              <a:rPr lang="en-PH" dirty="0" smtClean="0"/>
              <a:t>	1 </a:t>
            </a:r>
            <a:r>
              <a:rPr lang="en-PH" dirty="0" err="1" smtClean="0"/>
              <a:t>Cellphone</a:t>
            </a:r>
            <a:r>
              <a:rPr lang="en-PH" dirty="0" smtClean="0"/>
              <a:t> (with at least 50 pesos load)</a:t>
            </a:r>
            <a:endParaRPr lang="en-US" dirty="0" smtClean="0"/>
          </a:p>
          <a:p>
            <a:pPr lvl="0"/>
            <a:r>
              <a:rPr lang="en-PH" dirty="0" smtClean="0"/>
              <a:t>	1</a:t>
            </a:r>
            <a:r>
              <a:rPr lang="en-PH" baseline="30000" dirty="0" smtClean="0"/>
              <a:t>st</a:t>
            </a:r>
            <a:r>
              <a:rPr lang="en-PH" dirty="0" smtClean="0"/>
              <a:t> aid kit</a:t>
            </a:r>
            <a:endParaRPr lang="en-US" dirty="0" smtClean="0"/>
          </a:p>
          <a:p>
            <a:pPr lvl="0"/>
            <a:r>
              <a:rPr lang="en-PH" dirty="0" smtClean="0"/>
              <a:t>	Notebook </a:t>
            </a:r>
            <a:endParaRPr lang="en-US" dirty="0" smtClean="0"/>
          </a:p>
          <a:p>
            <a:pPr lvl="0"/>
            <a:r>
              <a:rPr lang="en-PH" dirty="0" smtClean="0"/>
              <a:t>	</a:t>
            </a:r>
            <a:r>
              <a:rPr lang="en-PH" dirty="0" err="1" smtClean="0"/>
              <a:t>Ballpen</a:t>
            </a:r>
            <a:r>
              <a:rPr lang="en-PH" dirty="0" smtClean="0"/>
              <a:t>/Pencil</a:t>
            </a:r>
            <a:endParaRPr lang="en-US" dirty="0" smtClean="0"/>
          </a:p>
          <a:p>
            <a:pPr lvl="0"/>
            <a:r>
              <a:rPr lang="en-PH" dirty="0" smtClean="0"/>
              <a:t>	Stopwatch </a:t>
            </a:r>
            <a:endParaRPr lang="en-US" dirty="0" smtClean="0"/>
          </a:p>
          <a:p>
            <a:pPr lvl="0"/>
            <a:r>
              <a:rPr lang="en-PH" dirty="0" smtClean="0"/>
              <a:t>	Pocket money (at least Php500)</a:t>
            </a:r>
            <a:endParaRPr lang="en-US" dirty="0" smtClean="0"/>
          </a:p>
          <a:p>
            <a:pPr lvl="0"/>
            <a:endParaRPr lang="en-PH" dirty="0">
              <a:solidFill>
                <a:srgbClr val="FFFF00"/>
              </a:solidFill>
            </a:endParaRPr>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066800"/>
            <a:ext cx="7696200" cy="5262979"/>
          </a:xfrm>
          <a:prstGeom prst="rect">
            <a:avLst/>
          </a:prstGeom>
          <a:noFill/>
        </p:spPr>
        <p:txBody>
          <a:bodyPr wrap="square" rtlCol="0">
            <a:spAutoFit/>
          </a:bodyPr>
          <a:lstStyle/>
          <a:p>
            <a:pPr lvl="0"/>
            <a:r>
              <a:rPr lang="en-PH" sz="1600" b="1" dirty="0" smtClean="0"/>
              <a:t>General Guidelines</a:t>
            </a:r>
          </a:p>
          <a:p>
            <a:pPr lvl="0"/>
            <a:endParaRPr lang="en-PH" sz="1600" dirty="0"/>
          </a:p>
          <a:p>
            <a:pPr lvl="0"/>
            <a:r>
              <a:rPr lang="en-PH" sz="1600" dirty="0" smtClean="0"/>
              <a:t>1. The </a:t>
            </a:r>
            <a:r>
              <a:rPr lang="en-PH" sz="1600" dirty="0"/>
              <a:t>participants for each non-academic event must be bona fide members of the NFJPIA Federation Year 2012-2013.</a:t>
            </a:r>
            <a:endParaRPr lang="en-US" sz="1600" dirty="0"/>
          </a:p>
          <a:p>
            <a:pPr lvl="0"/>
            <a:r>
              <a:rPr lang="en-PH" sz="1600" dirty="0" smtClean="0"/>
              <a:t>2. All </a:t>
            </a:r>
            <a:r>
              <a:rPr lang="en-PH" sz="1600" dirty="0"/>
              <a:t>participants must be a registered delegate of the </a:t>
            </a:r>
            <a:r>
              <a:rPr lang="en-PH" sz="1600" dirty="0" smtClean="0"/>
              <a:t>21</a:t>
            </a:r>
            <a:r>
              <a:rPr lang="en-PH" sz="1600" baseline="30000" dirty="0" smtClean="0"/>
              <a:t>st</a:t>
            </a:r>
            <a:r>
              <a:rPr lang="en-PH" sz="1600" dirty="0" smtClean="0"/>
              <a:t> </a:t>
            </a:r>
            <a:r>
              <a:rPr lang="en-PH" sz="1600" dirty="0"/>
              <a:t>Annual Regional Convention.</a:t>
            </a:r>
            <a:endParaRPr lang="en-US" sz="1600" dirty="0"/>
          </a:p>
          <a:p>
            <a:pPr lvl="0"/>
            <a:r>
              <a:rPr lang="en-PH" sz="1600" dirty="0" smtClean="0"/>
              <a:t>3. Failure </a:t>
            </a:r>
            <a:r>
              <a:rPr lang="en-PH" sz="1600" dirty="0"/>
              <a:t>to follow guidelines two (2) and three (3) means disqualification of the participants.</a:t>
            </a:r>
            <a:endParaRPr lang="en-US" sz="1600" dirty="0"/>
          </a:p>
          <a:p>
            <a:pPr lvl="0"/>
            <a:r>
              <a:rPr lang="en-PH" sz="1600" dirty="0" smtClean="0"/>
              <a:t>4. The </a:t>
            </a:r>
            <a:r>
              <a:rPr lang="en-PH" sz="1600" dirty="0"/>
              <a:t>local chapter must confirm to the vice president for non-academic affairs should they join any non-academic event on or before December 20, 2012</a:t>
            </a:r>
            <a:r>
              <a:rPr lang="en-PH" sz="1600" i="1" dirty="0"/>
              <a:t> </a:t>
            </a:r>
            <a:r>
              <a:rPr lang="en-PH" sz="1600" dirty="0"/>
              <a:t>either through email or text message.</a:t>
            </a:r>
            <a:endParaRPr lang="en-US" sz="1600" dirty="0"/>
          </a:p>
          <a:p>
            <a:pPr lvl="0"/>
            <a:r>
              <a:rPr lang="en-PH" sz="1600" dirty="0" smtClean="0"/>
              <a:t>5. Each </a:t>
            </a:r>
            <a:r>
              <a:rPr lang="en-PH" sz="1600" dirty="0"/>
              <a:t>local chapter must submit the (File name: </a:t>
            </a:r>
            <a:r>
              <a:rPr lang="en-PH" sz="1600" b="1" i="1" dirty="0" smtClean="0"/>
              <a:t>21</a:t>
            </a:r>
            <a:r>
              <a:rPr lang="en-PH" sz="1600" b="1" i="1" baseline="30000" dirty="0" smtClean="0"/>
              <a:t>st</a:t>
            </a:r>
            <a:r>
              <a:rPr lang="en-PH" sz="1600" b="1" i="1" dirty="0" smtClean="0"/>
              <a:t>  </a:t>
            </a:r>
            <a:r>
              <a:rPr lang="en-PH" sz="1600" b="1" i="1" dirty="0"/>
              <a:t>ARC Entry Form</a:t>
            </a:r>
            <a:r>
              <a:rPr lang="en-PH" sz="1600" dirty="0"/>
              <a:t>) attached herein through email on or before December 20, 2012.</a:t>
            </a:r>
            <a:endParaRPr lang="en-US" sz="1600" dirty="0"/>
          </a:p>
          <a:p>
            <a:pPr lvl="0"/>
            <a:r>
              <a:rPr lang="en-PH" sz="1600" dirty="0" smtClean="0"/>
              <a:t>6. Failure </a:t>
            </a:r>
            <a:r>
              <a:rPr lang="en-PH" sz="1600" dirty="0"/>
              <a:t>to comply with guidelines five (5) and six (6) means non-participation in any non-academic event.</a:t>
            </a:r>
            <a:endParaRPr lang="en-US" sz="1600" dirty="0"/>
          </a:p>
          <a:p>
            <a:pPr lvl="0"/>
            <a:r>
              <a:rPr lang="en-PH" sz="1600" dirty="0" smtClean="0"/>
              <a:t>7. A </a:t>
            </a:r>
            <a:r>
              <a:rPr lang="en-PH" sz="1600" dirty="0"/>
              <a:t>local chapter representative must submit on the 1</a:t>
            </a:r>
            <a:r>
              <a:rPr lang="en-PH" sz="1600" baseline="30000" dirty="0"/>
              <a:t>st</a:t>
            </a:r>
            <a:r>
              <a:rPr lang="en-PH" sz="1600" dirty="0"/>
              <a:t> day of the convention during registration a long brown envelope per non-academic event containing photocopies of school I.D. per participant and other hard copy requirements per event.</a:t>
            </a:r>
            <a:endParaRPr lang="en-US" sz="1600" dirty="0"/>
          </a:p>
          <a:p>
            <a:pPr lvl="0"/>
            <a:r>
              <a:rPr lang="en-PH" sz="1600" dirty="0" smtClean="0"/>
              <a:t>8. Every </a:t>
            </a:r>
            <a:r>
              <a:rPr lang="en-PH" sz="1600" dirty="0"/>
              <a:t>participant is not restricted as to the number of non-academic events that he/she will be joining</a:t>
            </a:r>
            <a:r>
              <a:rPr lang="en-PH" sz="1600" dirty="0" smtClean="0"/>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295400"/>
            <a:ext cx="7696200" cy="1200329"/>
          </a:xfrm>
          <a:prstGeom prst="rect">
            <a:avLst/>
          </a:prstGeom>
          <a:noFill/>
        </p:spPr>
        <p:txBody>
          <a:bodyPr wrap="square" rtlCol="0">
            <a:spAutoFit/>
          </a:bodyPr>
          <a:lstStyle/>
          <a:p>
            <a:pPr lvl="0"/>
            <a:r>
              <a:rPr lang="en-PH" dirty="0" smtClean="0"/>
              <a:t>5. The organizers will provide waiver to each members of the team. </a:t>
            </a:r>
            <a:endParaRPr lang="en-US" dirty="0" smtClean="0"/>
          </a:p>
          <a:p>
            <a:pPr lvl="0"/>
            <a:r>
              <a:rPr lang="en-PH" dirty="0" smtClean="0"/>
              <a:t>6. The mechanics of the game will be discussed on the contest proper before the game starts.</a:t>
            </a:r>
            <a:endParaRPr lang="en-US" dirty="0" smtClean="0"/>
          </a:p>
          <a:p>
            <a:pPr lvl="0"/>
            <a:endParaRPr lang="en-PH" dirty="0">
              <a:solidFill>
                <a:srgbClr val="FFFF00"/>
              </a:solidFill>
            </a:endParaRPr>
          </a:p>
        </p:txBody>
      </p:sp>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r>
              <a:rPr lang="en-US" sz="4000" i="1" dirty="0" smtClean="0">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47800"/>
            <a:ext cx="7696200" cy="1138773"/>
          </a:xfrm>
          <a:prstGeom prst="rect">
            <a:avLst/>
          </a:prstGeom>
          <a:noFill/>
        </p:spPr>
        <p:txBody>
          <a:bodyPr wrap="square" rtlCol="0">
            <a:spAutoFit/>
          </a:bodyPr>
          <a:lstStyle/>
          <a:p>
            <a:r>
              <a:rPr lang="en-PH" sz="3200" b="1" u="sng" dirty="0" smtClean="0">
                <a:solidFill>
                  <a:schemeClr val="bg1"/>
                </a:solidFill>
              </a:rPr>
              <a:t>Mixed </a:t>
            </a:r>
            <a:r>
              <a:rPr lang="en-PH" sz="3200" b="1" u="sng" dirty="0" smtClean="0">
                <a:solidFill>
                  <a:srgbClr val="FFFF00"/>
                </a:solidFill>
              </a:rPr>
              <a:t>Volleyball____</a:t>
            </a:r>
            <a:endParaRPr lang="en-US" sz="3200" b="1" u="sng" dirty="0" smtClean="0">
              <a:solidFill>
                <a:srgbClr val="FFFF00"/>
              </a:solidFill>
            </a:endParaRPr>
          </a:p>
          <a:p>
            <a:r>
              <a:rPr lang="en-PH" b="1" dirty="0" smtClean="0"/>
              <a:t>		 </a:t>
            </a:r>
            <a:endParaRPr lang="en-US" dirty="0" smtClean="0"/>
          </a:p>
          <a:p>
            <a:pPr lvl="0"/>
            <a:endParaRPr lang="en-PH"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789" y="2590800"/>
            <a:ext cx="5060830" cy="3352800"/>
          </a:xfrm>
          <a:prstGeom prst="rect">
            <a:avLst/>
          </a:prstGeom>
        </p:spPr>
      </p:pic>
    </p:spTree>
    <p:extLst>
      <p:ext uri="{BB962C8B-B14F-4D97-AF65-F5344CB8AC3E}">
        <p14:creationId xmlns:p14="http://schemas.microsoft.com/office/powerpoint/2010/main" val="2141021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990600"/>
            <a:ext cx="7696200" cy="5909310"/>
          </a:xfrm>
          <a:prstGeom prst="rect">
            <a:avLst/>
          </a:prstGeom>
          <a:noFill/>
        </p:spPr>
        <p:txBody>
          <a:bodyPr wrap="square" rtlCol="0">
            <a:spAutoFit/>
          </a:bodyPr>
          <a:lstStyle/>
          <a:p>
            <a:r>
              <a:rPr lang="en-PH" b="1" dirty="0" smtClean="0">
                <a:solidFill>
                  <a:srgbClr val="FFFF00"/>
                </a:solidFill>
              </a:rPr>
              <a:t>Mixed Volleyball</a:t>
            </a:r>
            <a:endParaRPr lang="en-US" b="1" dirty="0" smtClean="0">
              <a:solidFill>
                <a:srgbClr val="FFFF00"/>
              </a:solidFill>
            </a:endParaRPr>
          </a:p>
          <a:p>
            <a:r>
              <a:rPr lang="en-PH" dirty="0" smtClean="0"/>
              <a:t> </a:t>
            </a:r>
            <a:endParaRPr lang="en-US" dirty="0" smtClean="0"/>
          </a:p>
          <a:p>
            <a:pPr lvl="0"/>
            <a:r>
              <a:rPr lang="en-PH" dirty="0" smtClean="0"/>
              <a:t>1. There should only be one (1) team per local chapter composing of five (5) girls and five (5) boys for a total of 10 members. They must be bona fide members of the NFJPIA F.Y. 2012-2013.</a:t>
            </a:r>
            <a:endParaRPr lang="en-US" dirty="0" smtClean="0"/>
          </a:p>
          <a:p>
            <a:pPr lvl="0"/>
            <a:r>
              <a:rPr lang="en-PH" dirty="0" smtClean="0"/>
              <a:t>2. The same gaming rules in a regular volleyball game should be followed.</a:t>
            </a:r>
            <a:endParaRPr lang="en-US" dirty="0" smtClean="0"/>
          </a:p>
          <a:p>
            <a:pPr lvl="0"/>
            <a:r>
              <a:rPr lang="en-PH" dirty="0" smtClean="0"/>
              <a:t>3. During the game, only three (3) boys and three (3) girls are allowed to play.</a:t>
            </a:r>
            <a:endParaRPr lang="en-US" dirty="0" smtClean="0"/>
          </a:p>
          <a:p>
            <a:pPr lvl="0"/>
            <a:r>
              <a:rPr lang="en-PH" dirty="0" smtClean="0"/>
              <a:t>4. Each player should observe proper sports attire. (jeans, slippers, sandals and leather shoes are not allowed)</a:t>
            </a:r>
            <a:endParaRPr lang="en-US" dirty="0" smtClean="0"/>
          </a:p>
          <a:p>
            <a:pPr lvl="0"/>
            <a:r>
              <a:rPr lang="en-PH" dirty="0" smtClean="0"/>
              <a:t>5. The schedules for the game shall be announced before the event starts.</a:t>
            </a:r>
            <a:endParaRPr lang="en-US" dirty="0" smtClean="0"/>
          </a:p>
          <a:p>
            <a:pPr lvl="0"/>
            <a:r>
              <a:rPr lang="en-PH" dirty="0" smtClean="0"/>
              <a:t>6. The manner on which to select the teams who would qualify for the finals would be single eliminations.</a:t>
            </a:r>
            <a:endParaRPr lang="en-US" dirty="0" smtClean="0"/>
          </a:p>
          <a:p>
            <a:pPr lvl="0"/>
            <a:r>
              <a:rPr lang="en-PH" dirty="0" smtClean="0"/>
              <a:t>7. For the eliminations, each game would only compose of one set which shall consist of 25 points.</a:t>
            </a:r>
            <a:endParaRPr lang="en-US" dirty="0" smtClean="0"/>
          </a:p>
          <a:p>
            <a:pPr lvl="0"/>
            <a:r>
              <a:rPr lang="en-PH" dirty="0" smtClean="0"/>
              <a:t>8. To determine the winning team for the finals, they should win two (2) out of the three (3) sets of the game. Sets should consist of 25 points.</a:t>
            </a:r>
            <a:endParaRPr lang="en-US" dirty="0" smtClean="0"/>
          </a:p>
          <a:p>
            <a:pPr lvl="0"/>
            <a:r>
              <a:rPr lang="en-PH" dirty="0" smtClean="0"/>
              <a:t>9. For the 3</a:t>
            </a:r>
            <a:r>
              <a:rPr lang="en-PH" baseline="30000" dirty="0" smtClean="0"/>
              <a:t>rd</a:t>
            </a:r>
            <a:r>
              <a:rPr lang="en-PH" dirty="0" smtClean="0"/>
              <a:t> set, it shall be composed of 15 points.</a:t>
            </a:r>
            <a:endParaRPr lang="en-US" dirty="0" smtClean="0"/>
          </a:p>
          <a:p>
            <a:pPr lvl="0"/>
            <a:r>
              <a:rPr lang="en-PH" dirty="0" smtClean="0"/>
              <a:t>10. The decision of the umpire is final.</a:t>
            </a:r>
            <a:endParaRPr lang="en-US" dirty="0" smtClean="0"/>
          </a:p>
          <a:p>
            <a:pPr lvl="0"/>
            <a:endParaRPr lang="en-PH"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r>
              <a:rPr lang="en-US" sz="4000" i="1" dirty="0" smtClean="0">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1447800"/>
            <a:ext cx="7696200" cy="1138773"/>
          </a:xfrm>
          <a:prstGeom prst="rect">
            <a:avLst/>
          </a:prstGeom>
          <a:noFill/>
        </p:spPr>
        <p:txBody>
          <a:bodyPr wrap="square" rtlCol="0">
            <a:spAutoFit/>
          </a:bodyPr>
          <a:lstStyle/>
          <a:p>
            <a:r>
              <a:rPr lang="en-PH" sz="3200" b="1" u="sng" dirty="0" smtClean="0">
                <a:solidFill>
                  <a:schemeClr val="bg1"/>
                </a:solidFill>
              </a:rPr>
              <a:t>Men’s </a:t>
            </a:r>
            <a:r>
              <a:rPr lang="en-PH" sz="3200" b="1" u="sng" dirty="0" smtClean="0">
                <a:solidFill>
                  <a:srgbClr val="FFFF00"/>
                </a:solidFill>
              </a:rPr>
              <a:t>Basketball____</a:t>
            </a:r>
            <a:endParaRPr lang="en-US" sz="3200" b="1" u="sng" dirty="0" smtClean="0">
              <a:solidFill>
                <a:srgbClr val="FFFF00"/>
              </a:solidFill>
            </a:endParaRPr>
          </a:p>
          <a:p>
            <a:r>
              <a:rPr lang="en-PH" b="1" dirty="0" smtClean="0"/>
              <a:t>		 </a:t>
            </a:r>
            <a:endParaRPr lang="en-US" dirty="0" smtClean="0"/>
          </a:p>
          <a:p>
            <a:pPr lvl="0"/>
            <a:endParaRPr lang="en-PH"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789" y="2590800"/>
            <a:ext cx="5060830" cy="3352799"/>
          </a:xfrm>
          <a:prstGeom prst="rect">
            <a:avLst/>
          </a:prstGeom>
        </p:spPr>
      </p:pic>
    </p:spTree>
    <p:extLst>
      <p:ext uri="{BB962C8B-B14F-4D97-AF65-F5344CB8AC3E}">
        <p14:creationId xmlns:p14="http://schemas.microsoft.com/office/powerpoint/2010/main" val="6636339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838200"/>
            <a:ext cx="7696200" cy="6186309"/>
          </a:xfrm>
          <a:prstGeom prst="rect">
            <a:avLst/>
          </a:prstGeom>
          <a:noFill/>
        </p:spPr>
        <p:txBody>
          <a:bodyPr wrap="square" rtlCol="0">
            <a:spAutoFit/>
          </a:bodyPr>
          <a:lstStyle/>
          <a:p>
            <a:r>
              <a:rPr lang="en-PH" b="1" dirty="0" smtClean="0">
                <a:solidFill>
                  <a:srgbClr val="FFFF00"/>
                </a:solidFill>
              </a:rPr>
              <a:t>Men’s Basketball</a:t>
            </a:r>
            <a:endParaRPr lang="en-US" b="1" dirty="0" smtClean="0">
              <a:solidFill>
                <a:srgbClr val="FFFF00"/>
              </a:solidFill>
            </a:endParaRPr>
          </a:p>
          <a:p>
            <a:r>
              <a:rPr lang="en-PH" dirty="0" smtClean="0"/>
              <a:t> </a:t>
            </a:r>
            <a:r>
              <a:rPr lang="en-US" dirty="0" smtClean="0"/>
              <a:t/>
            </a:r>
            <a:br>
              <a:rPr lang="en-US" dirty="0" smtClean="0"/>
            </a:br>
            <a:r>
              <a:rPr lang="en-US" dirty="0" smtClean="0"/>
              <a:t>1. </a:t>
            </a:r>
            <a:r>
              <a:rPr lang="en-PH" dirty="0" smtClean="0"/>
              <a:t>There should only be one (1) team per local chapter composing of at least seven (7) and a maximum of 10 members. They must be bona fide members of the NFJPIA F.Y. 2012-2013.</a:t>
            </a:r>
            <a:endParaRPr lang="en-US" dirty="0" smtClean="0"/>
          </a:p>
          <a:p>
            <a:pPr lvl="0"/>
            <a:r>
              <a:rPr lang="en-PH" dirty="0" smtClean="0"/>
              <a:t>2. Each team must provide a referee. He/she must be a member of the NFJPIA</a:t>
            </a:r>
            <a:endParaRPr lang="en-US" dirty="0" smtClean="0"/>
          </a:p>
          <a:p>
            <a:pPr lvl="0"/>
            <a:r>
              <a:rPr lang="en-PH" dirty="0" smtClean="0"/>
              <a:t>3. The same gaming rules in a regular volleyball game should be followed.</a:t>
            </a:r>
            <a:endParaRPr lang="en-US" dirty="0" smtClean="0"/>
          </a:p>
          <a:p>
            <a:pPr lvl="0"/>
            <a:r>
              <a:rPr lang="en-PH" dirty="0" smtClean="0"/>
              <a:t>4. At the start of the game, each team shall consist of five (5) players, one of whom shall be the captain.</a:t>
            </a:r>
            <a:endParaRPr lang="en-US" dirty="0" smtClean="0"/>
          </a:p>
          <a:p>
            <a:pPr lvl="0"/>
            <a:r>
              <a:rPr lang="en-PH" dirty="0" smtClean="0"/>
              <a:t>5. Each player should observe proper sports attire. (jeans, slippers, sandals and leather shoes are not allowed)</a:t>
            </a:r>
            <a:endParaRPr lang="en-US" dirty="0" smtClean="0"/>
          </a:p>
          <a:p>
            <a:pPr lvl="0"/>
            <a:r>
              <a:rPr lang="en-PH" dirty="0" smtClean="0"/>
              <a:t>6. The schedules for the game shall be announced before the event starts.</a:t>
            </a:r>
            <a:endParaRPr lang="en-US" dirty="0" smtClean="0"/>
          </a:p>
          <a:p>
            <a:pPr lvl="0"/>
            <a:r>
              <a:rPr lang="en-PH" dirty="0" smtClean="0"/>
              <a:t>7. The manner on which to select the teams who would qualify for the finals would be single eliminations.</a:t>
            </a:r>
            <a:endParaRPr lang="en-US" dirty="0" smtClean="0"/>
          </a:p>
          <a:p>
            <a:pPr lvl="0"/>
            <a:r>
              <a:rPr lang="en-PH" dirty="0" smtClean="0"/>
              <a:t>8. For the eliminations, each game would only compose of two (2) quarters which will be good for 15 minutes running time each.</a:t>
            </a:r>
            <a:endParaRPr lang="en-US" dirty="0" smtClean="0"/>
          </a:p>
          <a:p>
            <a:pPr lvl="0"/>
            <a:r>
              <a:rPr lang="en-PH" dirty="0" smtClean="0"/>
              <a:t>9. Fighting for third and championship games will have four (4) quarters good for 12 minutes each.</a:t>
            </a:r>
            <a:endParaRPr lang="en-US" dirty="0" smtClean="0"/>
          </a:p>
          <a:p>
            <a:pPr lvl="0"/>
            <a:r>
              <a:rPr lang="en-PH" dirty="0" smtClean="0"/>
              <a:t>10. The decision of the referee is final.</a:t>
            </a:r>
            <a:endParaRPr lang="en-US" dirty="0" smtClean="0"/>
          </a:p>
          <a:p>
            <a:pPr lvl="0"/>
            <a:endParaRPr lang="en-PH"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14400"/>
            <a:ext cx="7467600" cy="5943600"/>
          </a:xfrm>
          <a:prstGeom prst="rect">
            <a:avLst/>
          </a:prstGeom>
        </p:spPr>
      </p:pic>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997204" y="3436203"/>
            <a:ext cx="5698996" cy="830997"/>
          </a:xfrm>
          <a:prstGeom prst="rect">
            <a:avLst/>
          </a:prstGeom>
          <a:solidFill>
            <a:srgbClr val="FFFF00"/>
          </a:solidFill>
        </p:spPr>
        <p:txBody>
          <a:bodyPr wrap="none" rtlCol="0">
            <a:spAutoFit/>
          </a:bodyPr>
          <a:lstStyle/>
          <a:p>
            <a:r>
              <a:rPr lang="en-US" sz="4800" b="1" dirty="0" smtClean="0">
                <a:solidFill>
                  <a:schemeClr val="bg1">
                    <a:lumMod val="95000"/>
                    <a:lumOff val="5000"/>
                  </a:schemeClr>
                </a:solidFill>
                <a:latin typeface="Andalus" pitchFamily="18" charset="-78"/>
                <a:cs typeface="Andalus" pitchFamily="18" charset="-78"/>
              </a:rPr>
              <a:t>THANK You so much!</a:t>
            </a:r>
            <a:endParaRPr lang="en-US" sz="4800" b="1" dirty="0">
              <a:solidFill>
                <a:schemeClr val="bg1">
                  <a:lumMod val="95000"/>
                  <a:lumOff val="5000"/>
                </a:schemeClr>
              </a:solidFill>
              <a:latin typeface="Andalus" pitchFamily="18" charset="-78"/>
              <a:cs typeface="Andalus"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kumimoji="0" lang="en-US" sz="4000" b="0" i="1" u="none" strike="noStrike" cap="none" normalizeH="0" baseline="30000" dirty="0" smtClean="0">
                <a:ln>
                  <a:noFill/>
                </a:ln>
                <a:solidFill>
                  <a:schemeClr val="tx1"/>
                </a:solidFill>
                <a:effectLst/>
                <a:latin typeface="Segoe Script" pitchFamily="34" charset="0"/>
                <a:cs typeface="Arial" pitchFamily="34" charset="0"/>
              </a:rPr>
              <a:t>st</a:t>
            </a:r>
            <a:r>
              <a:rPr kumimoji="0" lang="en-US" sz="4000" b="0" i="1" u="none" strike="noStrike" cap="none" normalizeH="0" baseline="0" dirty="0" smtClean="0">
                <a:ln>
                  <a:noFill/>
                </a:ln>
                <a:solidFill>
                  <a:schemeClr val="tx1"/>
                </a:solidFill>
                <a:effectLst/>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81000" y="1073289"/>
            <a:ext cx="7696200" cy="5632311"/>
          </a:xfrm>
          <a:prstGeom prst="rect">
            <a:avLst/>
          </a:prstGeom>
          <a:noFill/>
        </p:spPr>
        <p:txBody>
          <a:bodyPr wrap="square" rtlCol="0">
            <a:spAutoFit/>
          </a:bodyPr>
          <a:lstStyle/>
          <a:p>
            <a:pPr lvl="0"/>
            <a:r>
              <a:rPr lang="en-PH" dirty="0" smtClean="0"/>
              <a:t>9. Any </a:t>
            </a:r>
            <a:r>
              <a:rPr lang="en-PH" dirty="0"/>
              <a:t>changes on the list of participants per event are allowed only until the 1</a:t>
            </a:r>
            <a:r>
              <a:rPr lang="en-PH" baseline="30000" dirty="0"/>
              <a:t>st</a:t>
            </a:r>
            <a:r>
              <a:rPr lang="en-PH" dirty="0"/>
              <a:t> day of the convention during registration.</a:t>
            </a:r>
            <a:endParaRPr lang="en-US" dirty="0"/>
          </a:p>
          <a:p>
            <a:pPr lvl="0"/>
            <a:r>
              <a:rPr lang="en-PH" dirty="0" smtClean="0"/>
              <a:t>10. The </a:t>
            </a:r>
            <a:r>
              <a:rPr lang="en-PH" dirty="0"/>
              <a:t>order of performance for cultural events shall be determined through drawing of lots during registration.</a:t>
            </a:r>
            <a:endParaRPr lang="en-US" dirty="0"/>
          </a:p>
          <a:p>
            <a:pPr lvl="0"/>
            <a:r>
              <a:rPr lang="en-PH" dirty="0" smtClean="0"/>
              <a:t>11. The </a:t>
            </a:r>
            <a:r>
              <a:rPr lang="en-PH" dirty="0"/>
              <a:t>participants must be at the venue of the contest 30 minutes before the scheduled time.</a:t>
            </a:r>
            <a:endParaRPr lang="en-US" dirty="0"/>
          </a:p>
          <a:p>
            <a:pPr lvl="0"/>
            <a:r>
              <a:rPr lang="en-PH" dirty="0" smtClean="0"/>
              <a:t>12. Participants </a:t>
            </a:r>
            <a:r>
              <a:rPr lang="en-PH" dirty="0"/>
              <a:t>under the influence of liquor and/or narcotics are prohibited from performing.</a:t>
            </a:r>
            <a:endParaRPr lang="en-US" dirty="0"/>
          </a:p>
          <a:p>
            <a:pPr lvl="0"/>
            <a:r>
              <a:rPr lang="en-PH" dirty="0" smtClean="0"/>
              <a:t>13. Using </a:t>
            </a:r>
            <a:r>
              <a:rPr lang="en-PH" dirty="0"/>
              <a:t>of props in all non-academic events is allowed except hazardous elements like fireworks, ladder, any form of vehicle, sharp objects, etc.</a:t>
            </a:r>
            <a:endParaRPr lang="en-US" dirty="0"/>
          </a:p>
          <a:p>
            <a:pPr lvl="0"/>
            <a:r>
              <a:rPr lang="en-PH" dirty="0" smtClean="0"/>
              <a:t>14. Costumes </a:t>
            </a:r>
            <a:r>
              <a:rPr lang="en-PH" dirty="0"/>
              <a:t>must be decent and must be fully supported. </a:t>
            </a:r>
            <a:endParaRPr lang="en-US" dirty="0"/>
          </a:p>
          <a:p>
            <a:pPr lvl="0"/>
            <a:r>
              <a:rPr lang="en-PH" dirty="0" smtClean="0"/>
              <a:t>15. All </a:t>
            </a:r>
            <a:r>
              <a:rPr lang="en-PH" dirty="0"/>
              <a:t>entries submitted to the NFJPIA – Region X and CARAGA Council shall become their property.</a:t>
            </a:r>
            <a:endParaRPr lang="en-US" dirty="0"/>
          </a:p>
          <a:p>
            <a:pPr lvl="0"/>
            <a:r>
              <a:rPr lang="en-PH" dirty="0" smtClean="0"/>
              <a:t>16. There </a:t>
            </a:r>
            <a:r>
              <a:rPr lang="en-PH" dirty="0"/>
              <a:t>shall be a five (5) point deduction per rule violated on the final score.</a:t>
            </a:r>
            <a:endParaRPr lang="en-US" dirty="0"/>
          </a:p>
          <a:p>
            <a:pPr lvl="0"/>
            <a:r>
              <a:rPr lang="en-PH" dirty="0" smtClean="0"/>
              <a:t>17. Deduction </a:t>
            </a:r>
            <a:r>
              <a:rPr lang="en-PH" dirty="0"/>
              <a:t>shall be made by the Chairman of the Board of Tabulators.</a:t>
            </a:r>
            <a:endParaRPr lang="en-US" dirty="0"/>
          </a:p>
          <a:p>
            <a:pPr lvl="0"/>
            <a:r>
              <a:rPr lang="en-PH" dirty="0" smtClean="0"/>
              <a:t>18. The </a:t>
            </a:r>
            <a:r>
              <a:rPr lang="en-PH" dirty="0"/>
              <a:t>local chapter will be informed with their deductions before the awarding of winners.</a:t>
            </a:r>
            <a:endParaRPr lang="en-US" dirty="0"/>
          </a:p>
          <a:p>
            <a:pPr lvl="0"/>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r>
              <a:rPr lang="en-US" sz="4000" i="1" dirty="0" smtClean="0">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81000" y="1577876"/>
            <a:ext cx="7696200" cy="2308324"/>
          </a:xfrm>
          <a:prstGeom prst="rect">
            <a:avLst/>
          </a:prstGeom>
          <a:noFill/>
        </p:spPr>
        <p:txBody>
          <a:bodyPr wrap="square" rtlCol="0">
            <a:spAutoFit/>
          </a:bodyPr>
          <a:lstStyle/>
          <a:p>
            <a:pPr lvl="0"/>
            <a:r>
              <a:rPr lang="en-PH" dirty="0" smtClean="0"/>
              <a:t>19. The decision of the Board of Judges, once announced, is final.</a:t>
            </a:r>
            <a:endParaRPr lang="en-US" dirty="0" smtClean="0"/>
          </a:p>
          <a:p>
            <a:pPr lvl="0"/>
            <a:r>
              <a:rPr lang="en-PH" dirty="0" smtClean="0"/>
              <a:t>20. Awarding of winners will be announced on the awarding ceremony.</a:t>
            </a:r>
            <a:endParaRPr lang="en-US" dirty="0" smtClean="0"/>
          </a:p>
          <a:p>
            <a:pPr lvl="0"/>
            <a:r>
              <a:rPr lang="en-PH" dirty="0" smtClean="0"/>
              <a:t>21. Any queries or clarifications with regards to the guidelines for non-academic events must be raised to the vice president for non-academic affairs a week before the convention.</a:t>
            </a:r>
            <a:endParaRPr lang="en-US" dirty="0" smtClean="0"/>
          </a:p>
          <a:p>
            <a:pPr lvl="0"/>
            <a:r>
              <a:rPr lang="en-PH" dirty="0" smtClean="0"/>
              <a:t>22. Any protests questioning the validity of the guidelines for non-academic events during the event will no longer be entertained.</a:t>
            </a:r>
            <a:endParaRPr lang="en-US" dirty="0" smtClean="0"/>
          </a:p>
          <a:p>
            <a:pPr lvl="0"/>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81000" y="1577876"/>
            <a:ext cx="7696200" cy="1477328"/>
          </a:xfrm>
          <a:prstGeom prst="rect">
            <a:avLst/>
          </a:prstGeom>
          <a:noFill/>
        </p:spPr>
        <p:txBody>
          <a:bodyPr wrap="square" rtlCol="0">
            <a:spAutoFit/>
          </a:bodyPr>
          <a:lstStyle/>
          <a:p>
            <a:r>
              <a:rPr lang="en-PH" sz="5400" b="1" u="sng" dirty="0" smtClean="0">
                <a:solidFill>
                  <a:schemeClr val="tx1">
                    <a:lumMod val="95000"/>
                  </a:schemeClr>
                </a:solidFill>
              </a:rPr>
              <a:t>3</a:t>
            </a:r>
            <a:r>
              <a:rPr lang="en-PH" sz="5400" b="1" u="sng" baseline="30000" dirty="0" smtClean="0">
                <a:solidFill>
                  <a:schemeClr val="tx1">
                    <a:lumMod val="95000"/>
                  </a:schemeClr>
                </a:solidFill>
              </a:rPr>
              <a:t>rd</a:t>
            </a:r>
            <a:r>
              <a:rPr lang="en-PH" sz="5400" b="1" u="sng" dirty="0" smtClean="0">
                <a:solidFill>
                  <a:schemeClr val="tx1">
                    <a:lumMod val="95000"/>
                  </a:schemeClr>
                </a:solidFill>
              </a:rPr>
              <a:t>  </a:t>
            </a:r>
            <a:r>
              <a:rPr lang="en-PH" sz="5400" b="1" u="sng" dirty="0" smtClean="0">
                <a:solidFill>
                  <a:srgbClr val="002060"/>
                </a:solidFill>
              </a:rPr>
              <a:t>Cine </a:t>
            </a:r>
            <a:r>
              <a:rPr lang="en-PH" sz="5400" b="1" u="sng" dirty="0" smtClean="0">
                <a:solidFill>
                  <a:srgbClr val="FFFF00"/>
                </a:solidFill>
              </a:rPr>
              <a:t>JPIA</a:t>
            </a:r>
            <a:r>
              <a:rPr lang="en-PH" sz="5400" b="1" u="sng" dirty="0" smtClean="0">
                <a:solidFill>
                  <a:schemeClr val="accent1">
                    <a:lumMod val="75000"/>
                  </a:schemeClr>
                </a:solidFill>
              </a:rPr>
              <a:t>________</a:t>
            </a:r>
            <a:r>
              <a:rPr lang="en-PH" sz="5400" b="1" u="sng" dirty="0" smtClean="0"/>
              <a:t>  </a:t>
            </a:r>
            <a:endParaRPr lang="en-US" sz="5400" b="1" u="sng" dirty="0"/>
          </a:p>
          <a:p>
            <a:r>
              <a:rPr lang="en-PH" dirty="0"/>
              <a:t>	</a:t>
            </a:r>
            <a:r>
              <a:rPr lang="en-PH" b="1" dirty="0">
                <a:solidFill>
                  <a:schemeClr val="bg1"/>
                </a:solidFill>
              </a:rPr>
              <a:t>The NFJPIA – Region X and CARAGA Short Film Festival</a:t>
            </a:r>
            <a:endParaRPr lang="en-US" dirty="0">
              <a:solidFill>
                <a:schemeClr val="bg1"/>
              </a:solidFill>
            </a:endParaRPr>
          </a:p>
          <a:p>
            <a:pPr lvl="0"/>
            <a:endParaRPr lang="en-PH"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r>
              <a:rPr lang="en-US" sz="4000" i="1" dirty="0" smtClean="0">
                <a:latin typeface="Segoe Script"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04800" y="1246287"/>
            <a:ext cx="7696200" cy="5078313"/>
          </a:xfrm>
          <a:prstGeom prst="rect">
            <a:avLst/>
          </a:prstGeom>
          <a:noFill/>
        </p:spPr>
        <p:txBody>
          <a:bodyPr wrap="square" rtlCol="0">
            <a:spAutoFit/>
          </a:bodyPr>
          <a:lstStyle/>
          <a:p>
            <a:r>
              <a:rPr lang="en-PH" b="1" dirty="0"/>
              <a:t>QUALIFICATIONS AND </a:t>
            </a:r>
            <a:r>
              <a:rPr lang="en-PH" b="1" dirty="0" smtClean="0"/>
              <a:t>REGISTRATION</a:t>
            </a:r>
          </a:p>
          <a:p>
            <a:endParaRPr lang="en-US" dirty="0"/>
          </a:p>
          <a:p>
            <a:pPr lvl="0"/>
            <a:r>
              <a:rPr lang="en-PH" dirty="0" smtClean="0"/>
              <a:t>1. This competition is open to all local chapters on NFJPIA – Region X and CARAGA Council Federation Year 2012-2013.</a:t>
            </a:r>
            <a:endParaRPr lang="en-US" dirty="0" smtClean="0"/>
          </a:p>
          <a:p>
            <a:r>
              <a:rPr lang="en-PH" dirty="0" smtClean="0"/>
              <a:t>2. Each local chapter who is interested to join must confirm to the vice president for non-academic affairs 30 days before the convention or on December 30, 2012 either through email or text message</a:t>
            </a:r>
          </a:p>
          <a:p>
            <a:endParaRPr lang="en-PH" dirty="0"/>
          </a:p>
          <a:p>
            <a:r>
              <a:rPr lang="en-PH" b="1" dirty="0"/>
              <a:t>CONTEST RULES AND </a:t>
            </a:r>
            <a:r>
              <a:rPr lang="en-PH" b="1" dirty="0" smtClean="0"/>
              <a:t>MECHANICS</a:t>
            </a:r>
          </a:p>
          <a:p>
            <a:endParaRPr lang="en-US" dirty="0"/>
          </a:p>
          <a:p>
            <a:pPr lvl="0"/>
            <a:r>
              <a:rPr lang="en-PH" dirty="0" smtClean="0"/>
              <a:t>1. Each </a:t>
            </a:r>
            <a:r>
              <a:rPr lang="en-PH" dirty="0"/>
              <a:t>local chapter is given the freedom to create their own concept of their short film.</a:t>
            </a:r>
            <a:endParaRPr lang="en-US" dirty="0"/>
          </a:p>
          <a:p>
            <a:pPr lvl="0"/>
            <a:r>
              <a:rPr lang="en-PH" dirty="0" smtClean="0"/>
              <a:t>2. The </a:t>
            </a:r>
            <a:r>
              <a:rPr lang="en-PH" dirty="0"/>
              <a:t>scenes must not be vulgar or obscene.</a:t>
            </a:r>
            <a:endParaRPr lang="en-US" dirty="0"/>
          </a:p>
          <a:p>
            <a:pPr lvl="0"/>
            <a:r>
              <a:rPr lang="en-PH" dirty="0" smtClean="0"/>
              <a:t>3. The </a:t>
            </a:r>
            <a:r>
              <a:rPr lang="en-PH" dirty="0"/>
              <a:t>short film should be at least 15 but not exceed 20 minutes excluding the credits.</a:t>
            </a:r>
            <a:endParaRPr lang="en-US" dirty="0"/>
          </a:p>
          <a:p>
            <a:pPr lvl="0"/>
            <a:r>
              <a:rPr lang="en-PH" dirty="0" smtClean="0"/>
              <a:t>4. Credits </a:t>
            </a:r>
            <a:r>
              <a:rPr lang="en-PH" dirty="0"/>
              <a:t>are limited to a maximum of three (3) minutes only.</a:t>
            </a:r>
            <a:endParaRPr lang="en-US" dirty="0"/>
          </a:p>
          <a:p>
            <a:pPr lvl="0"/>
            <a:r>
              <a:rPr lang="en-PH" dirty="0" smtClean="0"/>
              <a:t>5. The </a:t>
            </a:r>
            <a:r>
              <a:rPr lang="en-PH" dirty="0"/>
              <a:t>actors of each film should be bona fide </a:t>
            </a:r>
            <a:r>
              <a:rPr lang="en-PH" dirty="0" err="1"/>
              <a:t>JPIAns</a:t>
            </a:r>
            <a:r>
              <a:rPr lang="en-PH" dirty="0"/>
              <a:t>.</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04800" y="1246287"/>
            <a:ext cx="7696200" cy="3139321"/>
          </a:xfrm>
          <a:prstGeom prst="rect">
            <a:avLst/>
          </a:prstGeom>
          <a:noFill/>
        </p:spPr>
        <p:txBody>
          <a:bodyPr wrap="square" rtlCol="0">
            <a:spAutoFit/>
          </a:bodyPr>
          <a:lstStyle/>
          <a:p>
            <a:pPr lvl="0"/>
            <a:r>
              <a:rPr lang="en-PH" dirty="0" smtClean="0"/>
              <a:t>6. Each </a:t>
            </a:r>
            <a:r>
              <a:rPr lang="en-PH" dirty="0"/>
              <a:t>local chapter is free to contact non-</a:t>
            </a:r>
            <a:r>
              <a:rPr lang="en-PH" dirty="0" err="1"/>
              <a:t>JPIAns</a:t>
            </a:r>
            <a:r>
              <a:rPr lang="en-PH" dirty="0"/>
              <a:t> to assist them in the technical aspect.</a:t>
            </a:r>
            <a:endParaRPr lang="en-US" dirty="0"/>
          </a:p>
          <a:p>
            <a:pPr lvl="0"/>
            <a:r>
              <a:rPr lang="en-PH" dirty="0" smtClean="0"/>
              <a:t>7. The </a:t>
            </a:r>
            <a:r>
              <a:rPr lang="en-PH" dirty="0"/>
              <a:t>NFJPIA – Region X and CARAGA officers should not be involved in any way in the preparation and making of the short film of their own school.</a:t>
            </a:r>
            <a:endParaRPr lang="en-US" dirty="0"/>
          </a:p>
          <a:p>
            <a:pPr lvl="0"/>
            <a:r>
              <a:rPr lang="en-PH" dirty="0" smtClean="0"/>
              <a:t>8. The </a:t>
            </a:r>
            <a:r>
              <a:rPr lang="en-PH" dirty="0"/>
              <a:t>entire film must be subtitled in English regardless of language/dialect used.</a:t>
            </a:r>
            <a:endParaRPr lang="en-US" dirty="0"/>
          </a:p>
          <a:p>
            <a:pPr lvl="0"/>
            <a:r>
              <a:rPr lang="en-PH" dirty="0" smtClean="0"/>
              <a:t>9. The </a:t>
            </a:r>
            <a:r>
              <a:rPr lang="en-PH" dirty="0"/>
              <a:t>theme song must not be original composition.</a:t>
            </a:r>
            <a:endParaRPr lang="en-US" dirty="0"/>
          </a:p>
          <a:p>
            <a:pPr lvl="0"/>
            <a:r>
              <a:rPr lang="en-PH" dirty="0" smtClean="0"/>
              <a:t>10. All </a:t>
            </a:r>
            <a:r>
              <a:rPr lang="en-PH" dirty="0"/>
              <a:t>entries submitted to the NFJPIA – Region X and CARAGA Council shall become their property.</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 y="152400"/>
            <a:ext cx="2819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1" u="none" strike="noStrike" cap="none" normalizeH="0" baseline="0" dirty="0" smtClean="0">
                <a:ln>
                  <a:noFill/>
                </a:ln>
                <a:solidFill>
                  <a:schemeClr val="tx1"/>
                </a:solidFill>
                <a:effectLst/>
                <a:latin typeface="Segoe Script" pitchFamily="34" charset="0"/>
                <a:cs typeface="Arial" pitchFamily="34" charset="0"/>
              </a:rPr>
              <a:t>21</a:t>
            </a:r>
            <a:r>
              <a:rPr lang="en-US" sz="4000" i="1" baseline="30000" dirty="0" smtClean="0">
                <a:latin typeface="Segoe Script" pitchFamily="34" charset="0"/>
                <a:cs typeface="Arial" pitchFamily="34" charset="0"/>
              </a:rPr>
              <a:t>st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889158" y="575846"/>
            <a:ext cx="367344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 N  –  A C A D E M I C  E V E N T S</a:t>
            </a:r>
            <a:endParaRPr kumimoji="0" lang="en-PH"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610600" y="457200"/>
            <a:ext cx="45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  E  G  I  O  N      X      A  N  D      C  A  R  A  G  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447800" y="76200"/>
            <a:ext cx="7369175" cy="584775"/>
          </a:xfrm>
          <a:prstGeom prst="rect">
            <a:avLst/>
          </a:prstGeom>
          <a:noFill/>
          <a:ln w="38100">
            <a:no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1" u="none" strike="noStrike" cap="none" normalizeH="0" baseline="0" dirty="0" smtClean="0">
                <a:ln>
                  <a:noFill/>
                </a:ln>
                <a:solidFill>
                  <a:schemeClr val="tx1"/>
                </a:solidFill>
                <a:effectLst/>
                <a:latin typeface="Times New Roman" pitchFamily="18" charset="0"/>
                <a:cs typeface="Arial" pitchFamily="34" charset="0"/>
              </a:rPr>
              <a:t>Annual Regional Convention</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04800" y="1246287"/>
            <a:ext cx="7696200" cy="5632311"/>
          </a:xfrm>
          <a:prstGeom prst="rect">
            <a:avLst/>
          </a:prstGeom>
          <a:noFill/>
        </p:spPr>
        <p:txBody>
          <a:bodyPr wrap="square" rtlCol="0">
            <a:spAutoFit/>
          </a:bodyPr>
          <a:lstStyle/>
          <a:p>
            <a:r>
              <a:rPr lang="en-PH" dirty="0"/>
              <a:t> </a:t>
            </a:r>
            <a:endParaRPr lang="en-US" dirty="0"/>
          </a:p>
          <a:p>
            <a:r>
              <a:rPr lang="en-PH" b="1" dirty="0"/>
              <a:t>REQUIREMENTS AND DEADLINE OF </a:t>
            </a:r>
            <a:r>
              <a:rPr lang="en-PH" b="1" dirty="0" smtClean="0"/>
              <a:t>SUBMISSION</a:t>
            </a:r>
          </a:p>
          <a:p>
            <a:endParaRPr lang="en-US" dirty="0"/>
          </a:p>
          <a:p>
            <a:r>
              <a:rPr lang="en-PH" b="1" i="1" dirty="0"/>
              <a:t>SOFT COPIES</a:t>
            </a:r>
            <a:r>
              <a:rPr lang="en-PH" dirty="0"/>
              <a:t> – to be submitted 2 weeks before the convention or on or before January 18, 2013 through email at </a:t>
            </a:r>
            <a:r>
              <a:rPr lang="en-PH" u="sng" dirty="0">
                <a:hlinkClick r:id="rId2"/>
              </a:rPr>
              <a:t>vpnonacad.nfjpiaxcaraga@gmail.com</a:t>
            </a:r>
            <a:r>
              <a:rPr lang="en-PH" dirty="0"/>
              <a:t>. </a:t>
            </a:r>
            <a:endParaRPr lang="en-US" dirty="0"/>
          </a:p>
          <a:p>
            <a:pPr lvl="0"/>
            <a:r>
              <a:rPr lang="en-PH" dirty="0" smtClean="0"/>
              <a:t>1. Storyline</a:t>
            </a:r>
            <a:endParaRPr lang="en-US" dirty="0"/>
          </a:p>
          <a:p>
            <a:r>
              <a:rPr lang="en-PH" i="1" dirty="0"/>
              <a:t>(filename: STORYLINE – movie title)</a:t>
            </a:r>
            <a:endParaRPr lang="en-US" dirty="0"/>
          </a:p>
          <a:p>
            <a:pPr lvl="0"/>
            <a:r>
              <a:rPr lang="en-PH" dirty="0" smtClean="0"/>
              <a:t>2. Lyrics </a:t>
            </a:r>
            <a:r>
              <a:rPr lang="en-PH" dirty="0"/>
              <a:t>of the theme song</a:t>
            </a:r>
            <a:endParaRPr lang="en-US" dirty="0"/>
          </a:p>
          <a:p>
            <a:r>
              <a:rPr lang="en-PH" i="1" dirty="0"/>
              <a:t>(filename: LYRICS – movie title)</a:t>
            </a:r>
            <a:endParaRPr lang="en-US" dirty="0"/>
          </a:p>
          <a:p>
            <a:pPr lvl="0"/>
            <a:r>
              <a:rPr lang="en-PH" dirty="0" smtClean="0"/>
              <a:t>3. Minus </a:t>
            </a:r>
            <a:r>
              <a:rPr lang="en-PH" dirty="0"/>
              <a:t>1/Instrumental music of the theme song </a:t>
            </a:r>
            <a:endParaRPr lang="en-US" dirty="0"/>
          </a:p>
          <a:p>
            <a:r>
              <a:rPr lang="en-PH" i="1" dirty="0"/>
              <a:t>(filename: INSTRUMENTAL – movie title)</a:t>
            </a:r>
            <a:endParaRPr lang="en-US" dirty="0"/>
          </a:p>
          <a:p>
            <a:pPr lvl="0"/>
            <a:r>
              <a:rPr lang="en-PH" dirty="0" smtClean="0"/>
              <a:t>4. Sound </a:t>
            </a:r>
            <a:r>
              <a:rPr lang="en-PH" dirty="0"/>
              <a:t>Track (non-minus 1)</a:t>
            </a:r>
            <a:endParaRPr lang="en-US" dirty="0"/>
          </a:p>
          <a:p>
            <a:r>
              <a:rPr lang="en-PH" i="1" dirty="0"/>
              <a:t>(filename: SOUND TRACK – movie title)</a:t>
            </a:r>
            <a:endParaRPr lang="en-US" dirty="0"/>
          </a:p>
          <a:p>
            <a:pPr lvl="0"/>
            <a:r>
              <a:rPr lang="en-PH" dirty="0" smtClean="0"/>
              <a:t>5. Poster </a:t>
            </a:r>
            <a:r>
              <a:rPr lang="en-PH" dirty="0"/>
              <a:t>(Height: 5ft. x Width: 3ft.) </a:t>
            </a:r>
            <a:endParaRPr lang="en-US" dirty="0"/>
          </a:p>
          <a:p>
            <a:r>
              <a:rPr lang="en-PH" i="1" dirty="0"/>
              <a:t>(filename: POSTER - movie title)</a:t>
            </a:r>
            <a:endParaRPr lang="en-US" dirty="0"/>
          </a:p>
          <a:p>
            <a:pPr lvl="0"/>
            <a:r>
              <a:rPr lang="en-PH" dirty="0" smtClean="0"/>
              <a:t>6. One </a:t>
            </a:r>
            <a:r>
              <a:rPr lang="en-PH" dirty="0"/>
              <a:t>(1) 4R photo of each of the lead actor and actress with a plain white background. </a:t>
            </a:r>
            <a:endParaRPr lang="en-US" dirty="0"/>
          </a:p>
          <a:p>
            <a:r>
              <a:rPr lang="en-PH" i="1" dirty="0"/>
              <a:t>(filename: complete name of the actor/actress – movie title)</a:t>
            </a:r>
            <a:endParaRPr lang="en-US" dirty="0"/>
          </a:p>
          <a:p>
            <a:endParaRPr lang="en-PH"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Custom 1">
      <a:dk1>
        <a:sysClr val="windowText" lastClr="000000"/>
      </a:dk1>
      <a:lt1>
        <a:sysClr val="window" lastClr="FFFFFF"/>
      </a:lt1>
      <a:dk2>
        <a:srgbClr val="666666"/>
      </a:dk2>
      <a:lt2>
        <a:srgbClr val="D2D2D2"/>
      </a:lt2>
      <a:accent1>
        <a:srgbClr val="E90062"/>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286</TotalTime>
  <Words>3272</Words>
  <Application>Microsoft Office PowerPoint</Application>
  <PresentationFormat>On-screen Show (4:3)</PresentationFormat>
  <Paragraphs>431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caroltenajerosmontalban</cp:lastModifiedBy>
  <cp:revision>30</cp:revision>
  <dcterms:created xsi:type="dcterms:W3CDTF">2012-12-04T14:04:33Z</dcterms:created>
  <dcterms:modified xsi:type="dcterms:W3CDTF">2012-12-08T07:06:09Z</dcterms:modified>
</cp:coreProperties>
</file>