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7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56" autoAdjust="0"/>
    <p:restoredTop sz="94660"/>
  </p:normalViewPr>
  <p:slideViewPr>
    <p:cSldViewPr>
      <p:cViewPr varScale="1">
        <p:scale>
          <a:sx n="47" d="100"/>
          <a:sy n="47" d="100"/>
        </p:scale>
        <p:origin x="-10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D35E-FB98-472F-AD5C-B134DE7BA1AB}" type="datetimeFigureOut">
              <a:rPr lang="en-PH" smtClean="0"/>
              <a:t>12/8/2012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CB58-136E-4288-A1B8-50581B17D080}" type="slidenum">
              <a:rPr lang="en-PH" smtClean="0"/>
              <a:t>‹#›</a:t>
            </a:fld>
            <a:endParaRPr lang="en-PH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D35E-FB98-472F-AD5C-B134DE7BA1AB}" type="datetimeFigureOut">
              <a:rPr lang="en-PH" smtClean="0"/>
              <a:t>12/8/2012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CB58-136E-4288-A1B8-50581B17D080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D35E-FB98-472F-AD5C-B134DE7BA1AB}" type="datetimeFigureOut">
              <a:rPr lang="en-PH" smtClean="0"/>
              <a:t>12/8/2012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CB58-136E-4288-A1B8-50581B17D080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D35E-FB98-472F-AD5C-B134DE7BA1AB}" type="datetimeFigureOut">
              <a:rPr lang="en-PH" smtClean="0"/>
              <a:t>12/8/2012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CB58-136E-4288-A1B8-50581B17D080}" type="slidenum">
              <a:rPr lang="en-PH" smtClean="0"/>
              <a:t>‹#›</a:t>
            </a:fld>
            <a:endParaRPr lang="en-P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D35E-FB98-472F-AD5C-B134DE7BA1AB}" type="datetimeFigureOut">
              <a:rPr lang="en-PH" smtClean="0"/>
              <a:t>12/8/2012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CB58-136E-4288-A1B8-50581B17D080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D35E-FB98-472F-AD5C-B134DE7BA1AB}" type="datetimeFigureOut">
              <a:rPr lang="en-PH" smtClean="0"/>
              <a:t>12/8/2012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CB58-136E-4288-A1B8-50581B17D080}" type="slidenum">
              <a:rPr lang="en-PH" smtClean="0"/>
              <a:t>‹#›</a:t>
            </a:fld>
            <a:endParaRPr lang="en-P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D35E-FB98-472F-AD5C-B134DE7BA1AB}" type="datetimeFigureOut">
              <a:rPr lang="en-PH" smtClean="0"/>
              <a:t>12/8/2012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CB58-136E-4288-A1B8-50581B17D080}" type="slidenum">
              <a:rPr lang="en-PH" smtClean="0"/>
              <a:t>‹#›</a:t>
            </a:fld>
            <a:endParaRPr lang="en-PH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D35E-FB98-472F-AD5C-B134DE7BA1AB}" type="datetimeFigureOut">
              <a:rPr lang="en-PH" smtClean="0"/>
              <a:t>12/8/2012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CB58-136E-4288-A1B8-50581B17D080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D35E-FB98-472F-AD5C-B134DE7BA1AB}" type="datetimeFigureOut">
              <a:rPr lang="en-PH" smtClean="0"/>
              <a:t>12/8/2012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CB58-136E-4288-A1B8-50581B17D080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D35E-FB98-472F-AD5C-B134DE7BA1AB}" type="datetimeFigureOut">
              <a:rPr lang="en-PH" smtClean="0"/>
              <a:t>12/8/2012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CB58-136E-4288-A1B8-50581B17D080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D35E-FB98-472F-AD5C-B134DE7BA1AB}" type="datetimeFigureOut">
              <a:rPr lang="en-PH" smtClean="0"/>
              <a:t>12/8/2012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CB58-136E-4288-A1B8-50581B17D080}" type="slidenum">
              <a:rPr lang="en-PH" smtClean="0"/>
              <a:t>‹#›</a:t>
            </a:fld>
            <a:endParaRPr lang="en-P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76D35E-FB98-472F-AD5C-B134DE7BA1AB}" type="datetimeFigureOut">
              <a:rPr lang="en-PH" smtClean="0"/>
              <a:t>12/8/2012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D4ACB58-136E-4288-A1B8-50581B17D080}" type="slidenum">
              <a:rPr lang="en-PH" smtClean="0"/>
              <a:t>‹#›</a:t>
            </a:fld>
            <a:endParaRPr lang="en-P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7648" cy="6858000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" y="3962400"/>
            <a:ext cx="9157648" cy="982510"/>
          </a:xfrm>
          <a:solidFill>
            <a:schemeClr val="bg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/>
          <a:lstStyle/>
          <a:p>
            <a:pPr marL="182880" indent="0" algn="ctr">
              <a:buNone/>
            </a:pPr>
            <a:r>
              <a:rPr lang="en-US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The Official Tabulation</a:t>
            </a:r>
            <a:endParaRPr lang="en-PH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8451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PH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137150" y="6306403"/>
            <a:ext cx="4006850" cy="531694"/>
          </a:xfrm>
          <a:prstGeom prst="rect">
            <a:avLst/>
          </a:prstGeom>
          <a:solidFill>
            <a:schemeClr val="bg1"/>
          </a:solidFill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Font typeface="Georgia" pitchFamily="18" charset="0"/>
              <a:buNone/>
            </a:pPr>
            <a:r>
              <a:rPr lang="en-US" sz="2800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Non-academic</a:t>
            </a:r>
            <a:r>
              <a:rPr lang="en-US" sz="28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2800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Events</a:t>
            </a:r>
            <a:endParaRPr lang="en-PH" sz="2800" i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581400" y="533400"/>
            <a:ext cx="5072417" cy="3977754"/>
          </a:xfrm>
          <a:prstGeom prst="rect">
            <a:avLst/>
          </a:prstGeom>
          <a:solidFill>
            <a:schemeClr val="bg1">
              <a:alpha val="96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Georgia" pitchFamily="18" charset="0"/>
              <a:buNone/>
            </a:pPr>
            <a:endParaRPr lang="en-US" sz="3600" i="1" dirty="0" smtClean="0"/>
          </a:p>
          <a:p>
            <a:pPr marL="45720" indent="0" algn="ctr">
              <a:buFont typeface="Georgia" pitchFamily="18" charset="0"/>
              <a:buNone/>
            </a:pPr>
            <a:r>
              <a:rPr lang="en-US" sz="3600" i="1" dirty="0" smtClean="0"/>
              <a:t>1</a:t>
            </a:r>
            <a:r>
              <a:rPr lang="en-US" sz="3600" i="1" baseline="30000" dirty="0" smtClean="0"/>
              <a:t>st</a:t>
            </a:r>
            <a:r>
              <a:rPr lang="en-US" sz="3600" i="1" dirty="0" smtClean="0"/>
              <a:t> :	15</a:t>
            </a:r>
          </a:p>
          <a:p>
            <a:pPr marL="45720" indent="0" algn="ctr">
              <a:buFont typeface="Georgia" pitchFamily="18" charset="0"/>
              <a:buNone/>
            </a:pPr>
            <a:r>
              <a:rPr lang="en-US" sz="3600" i="1" dirty="0" smtClean="0"/>
              <a:t>2</a:t>
            </a:r>
            <a:r>
              <a:rPr lang="en-US" sz="3600" i="1" baseline="30000" dirty="0" smtClean="0"/>
              <a:t>nd</a:t>
            </a:r>
            <a:r>
              <a:rPr lang="en-US" sz="3600" i="1" dirty="0" smtClean="0"/>
              <a:t>:	13</a:t>
            </a:r>
          </a:p>
          <a:p>
            <a:pPr marL="45720" indent="0" algn="ctr">
              <a:buFont typeface="Georgia" pitchFamily="18" charset="0"/>
              <a:buNone/>
            </a:pPr>
            <a:r>
              <a:rPr lang="en-US" sz="3600" i="1" dirty="0" smtClean="0"/>
              <a:t>3</a:t>
            </a:r>
            <a:r>
              <a:rPr lang="en-US" sz="3600" i="1" baseline="30000" dirty="0" smtClean="0"/>
              <a:t>rd</a:t>
            </a:r>
            <a:r>
              <a:rPr lang="en-US" sz="3600" i="1" dirty="0" smtClean="0"/>
              <a:t>: 	12</a:t>
            </a:r>
          </a:p>
          <a:p>
            <a:pPr marL="45720" indent="0" algn="ctr">
              <a:buFont typeface="Georgia" pitchFamily="18" charset="0"/>
              <a:buNone/>
            </a:pPr>
            <a:r>
              <a:rPr lang="en-US" sz="3600" i="1" dirty="0" smtClean="0"/>
              <a:t>Participation:	5</a:t>
            </a:r>
          </a:p>
          <a:p>
            <a:pPr marL="45720" indent="0">
              <a:buFont typeface="Georgia" pitchFamily="18" charset="0"/>
              <a:buNone/>
            </a:pPr>
            <a:endParaRPr lang="en-US" sz="1800" i="1" dirty="0" smtClean="0"/>
          </a:p>
          <a:p>
            <a:pPr marL="45720" indent="0" algn="ctr">
              <a:buNone/>
            </a:pPr>
            <a:r>
              <a: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MAXIMUM POSSIBLE 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SCORE PER EVENT:</a:t>
            </a:r>
            <a:r>
              <a: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15 </a:t>
            </a:r>
            <a:r>
              <a: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PTS.</a:t>
            </a:r>
            <a:endParaRPr lang="en-US" sz="2800" i="1" dirty="0"/>
          </a:p>
          <a:p>
            <a:pPr marL="45720" indent="0">
              <a:buFont typeface="Georgia" pitchFamily="18" charset="0"/>
              <a:buNone/>
            </a:pPr>
            <a:endParaRPr lang="en-US" sz="3600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099" y="5562600"/>
            <a:ext cx="3419901" cy="541361"/>
          </a:xfrm>
          <a:prstGeom prst="rect">
            <a:avLst/>
          </a:prstGeom>
          <a:solidFill>
            <a:schemeClr val="bg1"/>
          </a:solidFill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en-US" sz="28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DANCE CRAZE 2013</a:t>
            </a:r>
          </a:p>
          <a:p>
            <a:pPr marL="0" indent="0" algn="ctr">
              <a:buFont typeface="Georgia" pitchFamily="18" charset="0"/>
              <a:buNone/>
            </a:pPr>
            <a:endParaRPr lang="en-PH" sz="280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098" y="4945039"/>
            <a:ext cx="5324902" cy="541361"/>
          </a:xfrm>
          <a:prstGeom prst="rect">
            <a:avLst/>
          </a:prstGeom>
          <a:solidFill>
            <a:schemeClr val="bg1"/>
          </a:solidFill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en-US" sz="28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JPIANS GOT TALENT SEASON 3</a:t>
            </a:r>
            <a:endParaRPr lang="en-PH" sz="280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9099" y="4335439"/>
            <a:ext cx="3419901" cy="541361"/>
          </a:xfrm>
          <a:prstGeom prst="rect">
            <a:avLst/>
          </a:prstGeom>
          <a:solidFill>
            <a:schemeClr val="bg1"/>
          </a:solidFill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en-US" sz="28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MIXED VOLLEYBALL</a:t>
            </a:r>
            <a:endParaRPr lang="en-PH" sz="280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3733800"/>
            <a:ext cx="3419901" cy="541361"/>
          </a:xfrm>
          <a:prstGeom prst="rect">
            <a:avLst/>
          </a:prstGeom>
          <a:solidFill>
            <a:schemeClr val="bg1"/>
          </a:solidFill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en-US" sz="28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MEN’S BASKETBALL</a:t>
            </a:r>
            <a:endParaRPr lang="en-PH" sz="280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2915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PH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3048000" y="6250106"/>
            <a:ext cx="6118746" cy="531694"/>
          </a:xfrm>
          <a:prstGeom prst="rect">
            <a:avLst/>
          </a:prstGeom>
          <a:solidFill>
            <a:schemeClr val="bg1"/>
          </a:solidFill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Font typeface="Georgia" pitchFamily="18" charset="0"/>
              <a:buNone/>
            </a:pPr>
            <a:r>
              <a:rPr lang="en-US" sz="2800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Academic &amp; Non-academic</a:t>
            </a:r>
            <a:r>
              <a:rPr lang="en-US" sz="28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2800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Events</a:t>
            </a:r>
            <a:endParaRPr lang="en-PH" sz="2800" i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34119" y="685800"/>
            <a:ext cx="9109881" cy="4648200"/>
          </a:xfrm>
          <a:prstGeom prst="rect">
            <a:avLst/>
          </a:prstGeom>
          <a:solidFill>
            <a:schemeClr val="bg1">
              <a:alpha val="96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b="1" dirty="0" smtClean="0"/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  <a:tabLst>
                <a:tab pos="4340225" algn="l"/>
              </a:tabLst>
            </a:pPr>
            <a:r>
              <a:rPr lang="en-US" sz="2000" b="1" dirty="0" smtClean="0"/>
              <a:t>	</a:t>
            </a:r>
            <a:r>
              <a:rPr lang="en-US" sz="2000" b="1" dirty="0"/>
              <a:t>	   	       </a:t>
            </a:r>
            <a:r>
              <a:rPr lang="en-US" sz="2000" b="1" dirty="0" smtClean="0"/>
              <a:t>				Accumulated </a:t>
            </a:r>
            <a:r>
              <a:rPr lang="en-US" sz="2000" b="1" dirty="0"/>
              <a:t>Score For </a:t>
            </a:r>
            <a:r>
              <a:rPr lang="en-US" sz="2000" b="1" dirty="0" err="1"/>
              <a:t>Acad</a:t>
            </a:r>
            <a:endParaRPr lang="en-US" sz="2000" b="1" dirty="0"/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err="1" smtClean="0"/>
              <a:t>Acad</a:t>
            </a:r>
            <a:r>
              <a:rPr lang="en-US" sz="2400" b="1" dirty="0" smtClean="0"/>
              <a:t> %age 			</a:t>
            </a:r>
            <a:r>
              <a:rPr lang="en-US" sz="2000" b="1" dirty="0" smtClean="0"/>
              <a:t>=   __________________________</a:t>
            </a:r>
            <a:endParaRPr lang="en-US" sz="2000" b="1" dirty="0"/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/>
              <a:t>		                     </a:t>
            </a:r>
            <a:r>
              <a:rPr lang="en-US" sz="2000" b="1" dirty="0" smtClean="0"/>
              <a:t>		 </a:t>
            </a:r>
            <a:r>
              <a:rPr lang="en-US" sz="2000" b="1" dirty="0"/>
              <a:t>HPS </a:t>
            </a:r>
            <a:r>
              <a:rPr lang="en-US" sz="2000" b="1" dirty="0" smtClean="0"/>
              <a:t>for </a:t>
            </a:r>
            <a:r>
              <a:rPr lang="en-US" sz="2000" b="1" dirty="0" err="1" smtClean="0"/>
              <a:t>Acad</a:t>
            </a:r>
            <a:r>
              <a:rPr lang="en-US" sz="2000" b="1" dirty="0" smtClean="0"/>
              <a:t> </a:t>
            </a:r>
            <a:r>
              <a:rPr lang="en-US" sz="2000" b="1" dirty="0"/>
              <a:t>(150 pts</a:t>
            </a:r>
            <a:r>
              <a:rPr lang="en-US" sz="2000" b="1" dirty="0" smtClean="0"/>
              <a:t>.)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/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err="1" smtClean="0"/>
              <a:t>Acad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Percetage</a:t>
            </a:r>
            <a:r>
              <a:rPr lang="en-US" sz="2000" b="1" dirty="0" smtClean="0"/>
              <a:t> x 60%		=	Total </a:t>
            </a:r>
            <a:r>
              <a:rPr lang="en-US" sz="2000" b="1" dirty="0" err="1" smtClean="0"/>
              <a:t>Acad</a:t>
            </a:r>
            <a:r>
              <a:rPr lang="en-US" sz="2000" b="1" dirty="0" smtClean="0"/>
              <a:t> Percentage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/>
              <a:t>	</a:t>
            </a:r>
            <a:endParaRPr lang="en-US" sz="2000" b="1" dirty="0" smtClean="0"/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/>
              <a:t>	</a:t>
            </a:r>
            <a:r>
              <a:rPr lang="en-US" sz="2000" b="1" dirty="0" smtClean="0"/>
              <a:t>				Accumulated </a:t>
            </a:r>
            <a:r>
              <a:rPr lang="en-US" sz="2000" b="1" dirty="0"/>
              <a:t>Score For </a:t>
            </a:r>
            <a:r>
              <a:rPr lang="en-US" sz="2000" b="1" dirty="0" err="1"/>
              <a:t>Acad</a:t>
            </a:r>
            <a:endParaRPr lang="en-US" sz="2000" b="1" dirty="0"/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/>
              <a:t>Non-</a:t>
            </a:r>
            <a:r>
              <a:rPr lang="en-US" sz="2400" b="1" dirty="0" err="1"/>
              <a:t>a</a:t>
            </a:r>
            <a:r>
              <a:rPr lang="en-US" sz="2400" b="1" dirty="0" err="1" smtClean="0"/>
              <a:t>cad</a:t>
            </a:r>
            <a:r>
              <a:rPr lang="en-US" sz="2400" b="1" dirty="0" smtClean="0"/>
              <a:t> </a:t>
            </a:r>
            <a:r>
              <a:rPr lang="en-US" sz="2400" b="1" dirty="0"/>
              <a:t>%age 		</a:t>
            </a:r>
            <a:r>
              <a:rPr lang="en-US" sz="2000" b="1" dirty="0" smtClean="0"/>
              <a:t>=   __________________________</a:t>
            </a:r>
            <a:endParaRPr lang="en-US" sz="2000" b="1" dirty="0"/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/>
              <a:t>		                     	</a:t>
            </a:r>
            <a:r>
              <a:rPr lang="en-US" sz="2000" b="1" dirty="0" smtClean="0"/>
              <a:t>	HPS </a:t>
            </a:r>
            <a:r>
              <a:rPr lang="en-US" sz="2000" b="1" dirty="0"/>
              <a:t>for </a:t>
            </a:r>
            <a:r>
              <a:rPr lang="en-US" sz="2000" b="1" dirty="0" err="1"/>
              <a:t>Acad</a:t>
            </a:r>
            <a:r>
              <a:rPr lang="en-US" sz="2000" b="1" dirty="0"/>
              <a:t> (150 pts.)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/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/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Non </a:t>
            </a:r>
            <a:r>
              <a:rPr lang="en-US" sz="2000" b="1" dirty="0" err="1" smtClean="0"/>
              <a:t>Acad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Percentafe</a:t>
            </a:r>
            <a:r>
              <a:rPr lang="en-US" sz="2000" b="1" dirty="0" smtClean="0"/>
              <a:t> x 40% 	=	Total Non-</a:t>
            </a:r>
            <a:r>
              <a:rPr lang="en-US" sz="2000" b="1" dirty="0" err="1" smtClean="0"/>
              <a:t>acad</a:t>
            </a:r>
            <a:r>
              <a:rPr lang="en-US" sz="2000" b="1" dirty="0" smtClean="0"/>
              <a:t> Percentage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600" b="1" dirty="0" smtClean="0"/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TNAP +TAP			=	TOTAL OVERALL PERCENTAGE</a:t>
            </a:r>
            <a:r>
              <a:rPr lang="en-US" sz="2000" b="1" dirty="0" smtClean="0"/>
              <a:t>	 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								</a:t>
            </a:r>
            <a:endParaRPr lang="en-US" sz="2000" b="1" dirty="0"/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/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9098" y="5554639"/>
            <a:ext cx="7610902" cy="617561"/>
          </a:xfrm>
          <a:prstGeom prst="rect">
            <a:avLst/>
          </a:prstGeom>
          <a:solidFill>
            <a:schemeClr val="bg1"/>
          </a:solidFill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en-US" sz="32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COMPUTATION FOR OVER-ALL RANKING</a:t>
            </a:r>
            <a:endParaRPr lang="en-PH" sz="320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7391400" y="5029200"/>
            <a:ext cx="152400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620000" y="6172200"/>
            <a:ext cx="106680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620000" y="6246812"/>
            <a:ext cx="106680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742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8600" y="5791200"/>
            <a:ext cx="5105400" cy="685800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Academic Events</a:t>
            </a:r>
            <a:endParaRPr lang="en-PH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89025" y="609600"/>
            <a:ext cx="7292975" cy="4953000"/>
          </a:xfrm>
          <a:solidFill>
            <a:schemeClr val="bg1">
              <a:alpha val="96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RFJPIA Cup Series</a:t>
            </a:r>
          </a:p>
          <a:p>
            <a:pPr lvl="1" defTabSz="736600">
              <a:tabLst>
                <a:tab pos="2633663" algn="l"/>
              </a:tabLst>
            </a:pPr>
            <a:r>
              <a:rPr lang="en-US" sz="2400" dirty="0">
                <a:solidFill>
                  <a:srgbClr val="7030A0"/>
                </a:solidFill>
              </a:rPr>
              <a:t>Cup 1 Level 1: Auditing Theory and Auditing </a:t>
            </a:r>
            <a:r>
              <a:rPr lang="en-US" sz="2400" dirty="0" smtClean="0">
                <a:solidFill>
                  <a:srgbClr val="7030A0"/>
                </a:solidFill>
              </a:rPr>
              <a:t>		Problems</a:t>
            </a:r>
            <a:endParaRPr lang="en-US" sz="2400" dirty="0">
              <a:solidFill>
                <a:srgbClr val="7030A0"/>
              </a:solidFill>
            </a:endParaRPr>
          </a:p>
          <a:p>
            <a:pPr lvl="1" defTabSz="804863">
              <a:tabLst>
                <a:tab pos="914400" algn="l"/>
                <a:tab pos="2633663" algn="l"/>
              </a:tabLst>
            </a:pPr>
            <a:r>
              <a:rPr lang="en-PH" sz="2400" dirty="0">
                <a:solidFill>
                  <a:srgbClr val="7030A0"/>
                </a:solidFill>
              </a:rPr>
              <a:t>Cup 2 Level 1: Business Law and Taxation and 			</a:t>
            </a:r>
            <a:r>
              <a:rPr lang="en-PH" sz="2400" dirty="0" smtClean="0">
                <a:solidFill>
                  <a:srgbClr val="7030A0"/>
                </a:solidFill>
              </a:rPr>
              <a:t>Management </a:t>
            </a:r>
            <a:r>
              <a:rPr lang="en-PH" sz="2400" dirty="0">
                <a:solidFill>
                  <a:srgbClr val="7030A0"/>
                </a:solidFill>
              </a:rPr>
              <a:t>Advisory Services</a:t>
            </a:r>
          </a:p>
          <a:p>
            <a:pPr lvl="1">
              <a:tabLst>
                <a:tab pos="914400" algn="l"/>
                <a:tab pos="2633663" algn="l"/>
              </a:tabLst>
            </a:pPr>
            <a:r>
              <a:rPr lang="en-US" sz="2400" dirty="0">
                <a:solidFill>
                  <a:srgbClr val="7030A0"/>
                </a:solidFill>
              </a:rPr>
              <a:t>Cup 3 Level 1: Theory of Accounts, Practical </a:t>
            </a:r>
            <a:r>
              <a:rPr lang="en-US" sz="2400" dirty="0" smtClean="0">
                <a:solidFill>
                  <a:srgbClr val="7030A0"/>
                </a:solidFill>
              </a:rPr>
              <a:t>			Accounting 1&amp;2</a:t>
            </a:r>
            <a:endParaRPr lang="en-US" sz="2400" dirty="0">
              <a:solidFill>
                <a:srgbClr val="7030A0"/>
              </a:solidFill>
            </a:endParaRPr>
          </a:p>
          <a:p>
            <a:r>
              <a:rPr lang="en-US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3</a:t>
            </a:r>
            <a:r>
              <a:rPr lang="en-US" sz="3200" b="1" baseline="30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rd</a:t>
            </a:r>
            <a:r>
              <a:rPr lang="en-US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Word Wizards: Battle of the Lexicon Giants</a:t>
            </a:r>
          </a:p>
          <a:p>
            <a:r>
              <a:rPr lang="en-US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President’s Cup</a:t>
            </a:r>
          </a:p>
          <a:p>
            <a:pPr marL="45720" indent="0">
              <a:buNone/>
            </a:pPr>
            <a:endParaRPr lang="en-US" sz="2400" dirty="0" smtClean="0"/>
          </a:p>
          <a:p>
            <a:pPr marL="365760" lvl="1" indent="0">
              <a:buNone/>
              <a:tabLst>
                <a:tab pos="914400" algn="l"/>
                <a:tab pos="2633663" algn="l"/>
              </a:tabLst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20194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PH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080887" y="5791200"/>
            <a:ext cx="6063113" cy="685800"/>
          </a:xfrm>
          <a:prstGeom prst="rect">
            <a:avLst/>
          </a:prstGeom>
          <a:solidFill>
            <a:schemeClr val="bg1"/>
          </a:solidFill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Font typeface="Georgia" pitchFamily="18" charset="0"/>
              <a:buNone/>
            </a:pPr>
            <a:r>
              <a:rPr lang="en-US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Non-academic Events</a:t>
            </a:r>
            <a:endParaRPr lang="en-PH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89025" y="609600"/>
            <a:ext cx="7292975" cy="4953000"/>
          </a:xfrm>
          <a:prstGeom prst="rect">
            <a:avLst/>
          </a:prstGeom>
          <a:solidFill>
            <a:schemeClr val="bg1">
              <a:alpha val="96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60070" indent="-514350">
              <a:buFont typeface="+mj-lt"/>
              <a:buAutoNum type="arabicPeriod"/>
            </a:pP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r>
              <a:rPr lang="en-US" sz="3200" b="1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rd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Cine JPIA</a:t>
            </a:r>
          </a:p>
          <a:p>
            <a:pPr marL="560070" indent="-514350">
              <a:buFont typeface="+mj-lt"/>
              <a:buAutoNum type="arabicPeriod"/>
            </a:pP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 Factor Region X and CARAGA</a:t>
            </a:r>
          </a:p>
          <a:p>
            <a:pPr marL="560070" indent="-514350">
              <a:buFont typeface="+mj-lt"/>
              <a:buAutoNum type="arabicPeriod"/>
            </a:pP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Dance Craze 2013</a:t>
            </a:r>
          </a:p>
          <a:p>
            <a:pPr marL="560070" indent="-514350">
              <a:buFont typeface="+mj-lt"/>
              <a:buAutoNum type="arabicPeriod"/>
            </a:pP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JPIAns Got Talent Season 3</a:t>
            </a:r>
          </a:p>
          <a:p>
            <a:pPr marL="560070" indent="-514350">
              <a:buFont typeface="+mj-lt"/>
              <a:buAutoNum type="arabicPeriod"/>
            </a:pP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Amazing Race-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Butuan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(non-bearing)</a:t>
            </a:r>
          </a:p>
          <a:p>
            <a:pPr marL="560070" indent="-514350">
              <a:buFont typeface="+mj-lt"/>
              <a:buAutoNum type="arabicPeriod"/>
            </a:pP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Mixed Volleyball</a:t>
            </a:r>
          </a:p>
          <a:p>
            <a:pPr marL="560070" indent="-514350">
              <a:buFont typeface="+mj-lt"/>
              <a:buAutoNum type="arabicPeriod"/>
            </a:pP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Men’s Basketball</a:t>
            </a:r>
          </a:p>
          <a:p>
            <a:pPr marL="560070" indent="-514350">
              <a:buFont typeface="+mj-lt"/>
              <a:buAutoNum type="arabicPeriod"/>
            </a:pP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RFJPIA’s Next Top Models</a:t>
            </a:r>
          </a:p>
          <a:p>
            <a:pPr marL="560070" indent="-514350">
              <a:buFont typeface="+mj-lt"/>
              <a:buAutoNum type="arabicPeriod"/>
            </a:pP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Fun Games (non bearing)</a:t>
            </a:r>
          </a:p>
        </p:txBody>
      </p:sp>
    </p:spTree>
    <p:extLst>
      <p:ext uri="{BB962C8B-B14F-4D97-AF65-F5344CB8AC3E}">
        <p14:creationId xmlns:p14="http://schemas.microsoft.com/office/powerpoint/2010/main" val="312073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PH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975350" y="6326306"/>
            <a:ext cx="3168650" cy="531694"/>
          </a:xfrm>
          <a:prstGeom prst="rect">
            <a:avLst/>
          </a:prstGeom>
          <a:solidFill>
            <a:schemeClr val="bg1"/>
          </a:solidFill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Font typeface="Georgia" pitchFamily="18" charset="0"/>
              <a:buNone/>
            </a:pPr>
            <a:r>
              <a:rPr lang="en-US" sz="2800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Academic</a:t>
            </a:r>
            <a:r>
              <a:rPr lang="en-US" sz="28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2800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Events</a:t>
            </a:r>
            <a:endParaRPr lang="en-PH" sz="2800" i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52600" y="441846"/>
            <a:ext cx="6248400" cy="4953000"/>
          </a:xfrm>
          <a:prstGeom prst="rect">
            <a:avLst/>
          </a:prstGeom>
          <a:solidFill>
            <a:schemeClr val="bg1">
              <a:alpha val="96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Georgia" pitchFamily="18" charset="0"/>
              <a:buNone/>
            </a:pPr>
            <a:r>
              <a:rPr lang="en-US" sz="2400" i="1" dirty="0" smtClean="0"/>
              <a:t>Level 1: Elimination Round</a:t>
            </a:r>
          </a:p>
          <a:p>
            <a:pPr marL="45720" indent="0" algn="ctr">
              <a:buFont typeface="Georgia" pitchFamily="18" charset="0"/>
              <a:buNone/>
            </a:pPr>
            <a:r>
              <a:rPr lang="en-US" sz="2400" i="1" dirty="0"/>
              <a:t>	</a:t>
            </a:r>
            <a:r>
              <a:rPr lang="en-US" sz="2400" i="1" dirty="0" smtClean="0"/>
              <a:t>=	5 </a:t>
            </a:r>
            <a:r>
              <a:rPr lang="en-US" sz="2400" i="1" dirty="0" err="1" smtClean="0"/>
              <a:t>pts</a:t>
            </a:r>
            <a:endParaRPr lang="en-US" sz="2400" i="1" dirty="0" smtClean="0"/>
          </a:p>
          <a:p>
            <a:pPr marL="45720" indent="0" algn="ctr">
              <a:buFont typeface="Georgia" pitchFamily="18" charset="0"/>
              <a:buNone/>
            </a:pPr>
            <a:r>
              <a:rPr lang="en-US" sz="2400" i="1" dirty="0" smtClean="0"/>
              <a:t>Level 1: Final Elimination Round</a:t>
            </a:r>
          </a:p>
          <a:p>
            <a:pPr marL="45720" indent="0" algn="ctr">
              <a:buFont typeface="Georgia" pitchFamily="18" charset="0"/>
              <a:buNone/>
            </a:pPr>
            <a:r>
              <a:rPr lang="en-US" sz="2400" i="1" dirty="0"/>
              <a:t>	</a:t>
            </a:r>
            <a:r>
              <a:rPr lang="en-US" sz="2400" i="1" dirty="0" smtClean="0"/>
              <a:t>=	10 pts.</a:t>
            </a:r>
          </a:p>
          <a:p>
            <a:pPr marL="45720" indent="0" algn="ctr">
              <a:buFont typeface="Georgia" pitchFamily="18" charset="0"/>
              <a:buNone/>
            </a:pPr>
            <a:r>
              <a:rPr lang="en-US" sz="2400" i="1" dirty="0" smtClean="0"/>
              <a:t>Level 1: Final Round CUP 1 to 3 </a:t>
            </a:r>
          </a:p>
          <a:p>
            <a:pPr marL="45720" indent="0" algn="ctr">
              <a:buFont typeface="Georgia" pitchFamily="18" charset="0"/>
              <a:buNone/>
            </a:pPr>
            <a:r>
              <a:rPr lang="en-US" sz="2400" i="1" dirty="0"/>
              <a:t>	</a:t>
            </a:r>
            <a:r>
              <a:rPr lang="en-US" sz="2400" i="1" dirty="0" smtClean="0"/>
              <a:t>1</a:t>
            </a:r>
            <a:r>
              <a:rPr lang="en-US" sz="2400" i="1" baseline="30000" dirty="0" smtClean="0"/>
              <a:t>st </a:t>
            </a:r>
            <a:r>
              <a:rPr lang="en-US" sz="2400" i="1" dirty="0" smtClean="0"/>
              <a:t>:	</a:t>
            </a:r>
            <a:r>
              <a:rPr lang="en-US" sz="2400" i="1" dirty="0" smtClean="0"/>
              <a:t>20</a:t>
            </a:r>
            <a:endParaRPr lang="en-US" sz="2400" i="1" dirty="0" smtClean="0"/>
          </a:p>
          <a:p>
            <a:pPr marL="45720" indent="0" algn="ctr">
              <a:buFont typeface="Georgia" pitchFamily="18" charset="0"/>
              <a:buNone/>
            </a:pPr>
            <a:r>
              <a:rPr lang="en-US" sz="2400" i="1" dirty="0"/>
              <a:t>	</a:t>
            </a:r>
            <a:r>
              <a:rPr lang="en-US" sz="2400" i="1" dirty="0" smtClean="0"/>
              <a:t>2</a:t>
            </a:r>
            <a:r>
              <a:rPr lang="en-US" sz="2400" i="1" baseline="30000" dirty="0" smtClean="0"/>
              <a:t>nd</a:t>
            </a:r>
            <a:r>
              <a:rPr lang="en-US" sz="2400" i="1" dirty="0" smtClean="0"/>
              <a:t>:	</a:t>
            </a:r>
            <a:r>
              <a:rPr lang="en-US" sz="2400" i="1" dirty="0" smtClean="0"/>
              <a:t>18</a:t>
            </a:r>
            <a:endParaRPr lang="en-US" sz="2400" i="1" dirty="0" smtClean="0"/>
          </a:p>
          <a:p>
            <a:pPr marL="45720" indent="0" algn="ctr">
              <a:buFont typeface="Georgia" pitchFamily="18" charset="0"/>
              <a:buNone/>
            </a:pPr>
            <a:r>
              <a:rPr lang="en-US" sz="2400" i="1" dirty="0"/>
              <a:t>	</a:t>
            </a:r>
            <a:r>
              <a:rPr lang="en-US" sz="2400" i="1" dirty="0" smtClean="0"/>
              <a:t>3</a:t>
            </a:r>
            <a:r>
              <a:rPr lang="en-US" sz="2400" i="1" baseline="30000" dirty="0" smtClean="0"/>
              <a:t>rd </a:t>
            </a:r>
            <a:r>
              <a:rPr lang="en-US" sz="2400" i="1" dirty="0" smtClean="0"/>
              <a:t>:	16</a:t>
            </a:r>
          </a:p>
          <a:p>
            <a:pPr marL="45720" indent="0" algn="ctr">
              <a:buFont typeface="Georgia" pitchFamily="18" charset="0"/>
              <a:buNone/>
            </a:pPr>
            <a:r>
              <a:rPr lang="en-US" sz="2400" i="1" dirty="0" smtClean="0"/>
              <a:t>Level 2: (additional points)</a:t>
            </a:r>
          </a:p>
          <a:p>
            <a:pPr marL="45720" indent="0" algn="ctr">
              <a:buFont typeface="Georgia" pitchFamily="18" charset="0"/>
              <a:buNone/>
            </a:pPr>
            <a:r>
              <a:rPr lang="en-US" sz="2400" i="1" dirty="0"/>
              <a:t>	</a:t>
            </a:r>
            <a:r>
              <a:rPr lang="en-US" sz="2400" i="1" dirty="0" smtClean="0"/>
              <a:t>1</a:t>
            </a:r>
            <a:r>
              <a:rPr lang="en-US" sz="2400" i="1" baseline="30000" dirty="0" smtClean="0"/>
              <a:t>st</a:t>
            </a:r>
            <a:r>
              <a:rPr lang="en-US" sz="2400" i="1" dirty="0" smtClean="0"/>
              <a:t> : 	3</a:t>
            </a:r>
          </a:p>
          <a:p>
            <a:pPr marL="45720" indent="0" algn="ctr">
              <a:buFont typeface="Georgia" pitchFamily="18" charset="0"/>
              <a:buNone/>
            </a:pPr>
            <a:r>
              <a:rPr lang="en-US" sz="2400" i="1" dirty="0"/>
              <a:t>	</a:t>
            </a:r>
            <a:r>
              <a:rPr lang="en-US" sz="2400" i="1" dirty="0" smtClean="0"/>
              <a:t>2</a:t>
            </a:r>
            <a:r>
              <a:rPr lang="en-US" sz="2400" i="1" baseline="30000" dirty="0" smtClean="0"/>
              <a:t>nd</a:t>
            </a:r>
            <a:r>
              <a:rPr lang="en-US" sz="2400" i="1" dirty="0" smtClean="0"/>
              <a:t>: 	2</a:t>
            </a:r>
          </a:p>
          <a:p>
            <a:pPr marL="45720" indent="0" algn="ctr">
              <a:buFont typeface="Georgia" pitchFamily="18" charset="0"/>
              <a:buNone/>
            </a:pPr>
            <a:r>
              <a:rPr lang="en-US" sz="2400" i="1" dirty="0"/>
              <a:t>	</a:t>
            </a:r>
            <a:r>
              <a:rPr lang="en-US" sz="2400" i="1" dirty="0" smtClean="0"/>
              <a:t>3</a:t>
            </a:r>
            <a:r>
              <a:rPr lang="en-US" sz="2400" i="1" baseline="30000" dirty="0" smtClean="0"/>
              <a:t>rd</a:t>
            </a:r>
            <a:r>
              <a:rPr lang="en-US" sz="2400" i="1" dirty="0" smtClean="0"/>
              <a:t>:	1</a:t>
            </a:r>
          </a:p>
          <a:p>
            <a:pPr marL="45720" indent="0" algn="ctr">
              <a:buFont typeface="Georgia" pitchFamily="18" charset="0"/>
              <a:buNone/>
            </a:pP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MAXIMUM POSSIBLE SCORE:	120 PTS.</a:t>
            </a:r>
            <a:r>
              <a:rPr lang="en-US" sz="2400" dirty="0" smtClean="0"/>
              <a:t>	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099" y="5554639"/>
            <a:ext cx="5334000" cy="758588"/>
          </a:xfrm>
          <a:prstGeom prst="rect">
            <a:avLst/>
          </a:prstGeom>
          <a:solidFill>
            <a:schemeClr val="bg1"/>
          </a:solidFill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en-US" sz="4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RFJPIA CUP SERIES</a:t>
            </a:r>
            <a:endParaRPr lang="en-PH" sz="400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3857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PH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3400" y="1"/>
            <a:ext cx="96774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975350" y="6313227"/>
            <a:ext cx="3168650" cy="531694"/>
          </a:xfrm>
          <a:prstGeom prst="rect">
            <a:avLst/>
          </a:prstGeom>
          <a:solidFill>
            <a:schemeClr val="bg1"/>
          </a:solidFill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Font typeface="Georgia" pitchFamily="18" charset="0"/>
              <a:buNone/>
            </a:pPr>
            <a:r>
              <a:rPr lang="en-US" sz="2800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Academic</a:t>
            </a:r>
            <a:r>
              <a:rPr lang="en-US" sz="28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2800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Events</a:t>
            </a:r>
            <a:endParaRPr lang="en-PH" sz="2800" i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90637" y="441846"/>
            <a:ext cx="7292975" cy="4953000"/>
          </a:xfrm>
          <a:prstGeom prst="rect">
            <a:avLst/>
          </a:prstGeom>
          <a:solidFill>
            <a:schemeClr val="bg1">
              <a:alpha val="96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en-US" sz="2400" i="1" dirty="0" smtClean="0"/>
              <a:t>Elimination Round:</a:t>
            </a:r>
          </a:p>
          <a:p>
            <a:pPr marL="45720" indent="0">
              <a:buFont typeface="Georgia" pitchFamily="18" charset="0"/>
              <a:buNone/>
            </a:pPr>
            <a:r>
              <a:rPr lang="en-US" sz="2400" i="1" dirty="0"/>
              <a:t>	</a:t>
            </a:r>
            <a:r>
              <a:rPr lang="en-US" sz="2400" i="1" dirty="0" smtClean="0"/>
              <a:t>=	4 </a:t>
            </a:r>
            <a:r>
              <a:rPr lang="en-US" sz="2400" i="1" dirty="0" err="1" smtClean="0"/>
              <a:t>pts</a:t>
            </a:r>
            <a:endParaRPr lang="en-US" sz="2400" i="1" dirty="0" smtClean="0"/>
          </a:p>
          <a:p>
            <a:pPr marL="45720" indent="0">
              <a:buFont typeface="Georgia" pitchFamily="18" charset="0"/>
              <a:buNone/>
            </a:pPr>
            <a:r>
              <a:rPr lang="en-US" sz="2400" i="1" dirty="0" smtClean="0"/>
              <a:t>Final Round:</a:t>
            </a:r>
          </a:p>
          <a:p>
            <a:pPr marL="45720" indent="0">
              <a:buFont typeface="Georgia" pitchFamily="18" charset="0"/>
              <a:buNone/>
            </a:pPr>
            <a:r>
              <a:rPr lang="en-US" sz="2400" i="1" dirty="0"/>
              <a:t>	</a:t>
            </a:r>
            <a:r>
              <a:rPr lang="en-US" sz="2400" i="1" dirty="0" smtClean="0"/>
              <a:t>1</a:t>
            </a:r>
            <a:r>
              <a:rPr lang="en-US" sz="2400" i="1" baseline="30000" dirty="0" smtClean="0"/>
              <a:t>st</a:t>
            </a:r>
            <a:r>
              <a:rPr lang="en-US" sz="2400" i="1" dirty="0" smtClean="0"/>
              <a:t> :	11</a:t>
            </a:r>
          </a:p>
          <a:p>
            <a:pPr marL="45720" indent="0">
              <a:buFont typeface="Georgia" pitchFamily="18" charset="0"/>
              <a:buNone/>
            </a:pPr>
            <a:r>
              <a:rPr lang="en-US" sz="2400" i="1" dirty="0"/>
              <a:t>	</a:t>
            </a:r>
            <a:r>
              <a:rPr lang="en-US" sz="2400" i="1" dirty="0" smtClean="0"/>
              <a:t>2</a:t>
            </a:r>
            <a:r>
              <a:rPr lang="en-US" sz="2400" i="1" baseline="30000" dirty="0" smtClean="0"/>
              <a:t>nd</a:t>
            </a:r>
            <a:r>
              <a:rPr lang="en-US" sz="2400" i="1" dirty="0" smtClean="0"/>
              <a:t> :	9</a:t>
            </a:r>
          </a:p>
          <a:p>
            <a:pPr marL="45720" indent="0">
              <a:buFont typeface="Georgia" pitchFamily="18" charset="0"/>
              <a:buNone/>
            </a:pPr>
            <a:r>
              <a:rPr lang="en-US" sz="2400" i="1" dirty="0"/>
              <a:t>	</a:t>
            </a:r>
            <a:r>
              <a:rPr lang="en-US" sz="2400" i="1" dirty="0" smtClean="0"/>
              <a:t>3</a:t>
            </a:r>
            <a:r>
              <a:rPr lang="en-US" sz="2400" i="1" baseline="30000" dirty="0" smtClean="0"/>
              <a:t>rd</a:t>
            </a:r>
            <a:r>
              <a:rPr lang="en-US" sz="2400" i="1" dirty="0" smtClean="0"/>
              <a:t> :	7</a:t>
            </a:r>
          </a:p>
          <a:p>
            <a:pPr marL="45720" indent="0">
              <a:buFont typeface="Georgia" pitchFamily="18" charset="0"/>
              <a:buNone/>
            </a:pPr>
            <a:endParaRPr lang="en-US" sz="2400" i="1" dirty="0" smtClean="0"/>
          </a:p>
          <a:p>
            <a:pPr marL="45720" indent="0" algn="ctr">
              <a:buFont typeface="Georgia" pitchFamily="18" charset="0"/>
              <a:buNone/>
            </a:pP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MAXIMUM POSSIBLE SCORE:	20 PTS.</a:t>
            </a:r>
            <a:r>
              <a:rPr lang="en-US" sz="2400" dirty="0" smtClean="0"/>
              <a:t>	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533400" y="5554639"/>
            <a:ext cx="5334000" cy="758588"/>
          </a:xfrm>
          <a:prstGeom prst="rect">
            <a:avLst/>
          </a:prstGeom>
          <a:solidFill>
            <a:schemeClr val="bg1"/>
          </a:solidFill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en-US" sz="4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WORD WIZARDS</a:t>
            </a:r>
            <a:endParaRPr lang="en-PH" sz="400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222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PH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3400" y="1"/>
            <a:ext cx="96774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975350" y="6313227"/>
            <a:ext cx="3168650" cy="531694"/>
          </a:xfrm>
          <a:prstGeom prst="rect">
            <a:avLst/>
          </a:prstGeom>
          <a:solidFill>
            <a:schemeClr val="bg1"/>
          </a:solidFill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Font typeface="Georgia" pitchFamily="18" charset="0"/>
              <a:buNone/>
            </a:pPr>
            <a:r>
              <a:rPr lang="en-US" sz="2800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Academic</a:t>
            </a:r>
            <a:r>
              <a:rPr lang="en-US" sz="28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2800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Events</a:t>
            </a:r>
            <a:endParaRPr lang="en-PH" sz="2800" i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90637" y="441846"/>
            <a:ext cx="7292975" cy="4953000"/>
          </a:xfrm>
          <a:prstGeom prst="rect">
            <a:avLst/>
          </a:prstGeom>
          <a:solidFill>
            <a:schemeClr val="bg1">
              <a:alpha val="96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en-US" sz="2400" i="1" dirty="0" smtClean="0"/>
              <a:t>Elimination Round:</a:t>
            </a:r>
          </a:p>
          <a:p>
            <a:pPr marL="45720" indent="0">
              <a:buFont typeface="Georgia" pitchFamily="18" charset="0"/>
              <a:buNone/>
            </a:pPr>
            <a:r>
              <a:rPr lang="en-US" sz="2400" i="1" dirty="0"/>
              <a:t>	</a:t>
            </a:r>
            <a:r>
              <a:rPr lang="en-US" sz="2400" i="1" dirty="0" smtClean="0"/>
              <a:t>=	3 </a:t>
            </a:r>
            <a:r>
              <a:rPr lang="en-US" sz="2400" i="1" dirty="0" err="1" smtClean="0"/>
              <a:t>pt</a:t>
            </a:r>
            <a:endParaRPr lang="en-US" sz="2400" i="1" dirty="0" smtClean="0"/>
          </a:p>
          <a:p>
            <a:pPr marL="45720" indent="0">
              <a:buFont typeface="Georgia" pitchFamily="18" charset="0"/>
              <a:buNone/>
            </a:pPr>
            <a:r>
              <a:rPr lang="en-US" sz="2400" i="1" dirty="0" smtClean="0"/>
              <a:t>Final Round:</a:t>
            </a:r>
          </a:p>
          <a:p>
            <a:pPr marL="45720" indent="0">
              <a:buFont typeface="Georgia" pitchFamily="18" charset="0"/>
              <a:buNone/>
            </a:pPr>
            <a:r>
              <a:rPr lang="en-US" sz="2400" i="1" dirty="0"/>
              <a:t>	</a:t>
            </a:r>
            <a:r>
              <a:rPr lang="en-US" sz="2400" i="1" dirty="0" smtClean="0"/>
              <a:t>1</a:t>
            </a:r>
            <a:r>
              <a:rPr lang="en-US" sz="2400" i="1" baseline="30000" dirty="0" smtClean="0"/>
              <a:t>st</a:t>
            </a:r>
            <a:r>
              <a:rPr lang="en-US" sz="2400" i="1" dirty="0" smtClean="0"/>
              <a:t> :	10</a:t>
            </a:r>
          </a:p>
          <a:p>
            <a:pPr marL="45720" indent="0">
              <a:buFont typeface="Georgia" pitchFamily="18" charset="0"/>
              <a:buNone/>
            </a:pPr>
            <a:r>
              <a:rPr lang="en-US" sz="2400" i="1" dirty="0"/>
              <a:t>	</a:t>
            </a:r>
            <a:r>
              <a:rPr lang="en-US" sz="2400" i="1" dirty="0" smtClean="0"/>
              <a:t>2</a:t>
            </a:r>
            <a:r>
              <a:rPr lang="en-US" sz="2400" i="1" baseline="30000" dirty="0" smtClean="0"/>
              <a:t>nd</a:t>
            </a:r>
            <a:r>
              <a:rPr lang="en-US" sz="2400" i="1" dirty="0" smtClean="0"/>
              <a:t> :	8</a:t>
            </a:r>
          </a:p>
          <a:p>
            <a:pPr marL="45720" indent="0">
              <a:buFont typeface="Georgia" pitchFamily="18" charset="0"/>
              <a:buNone/>
            </a:pPr>
            <a:r>
              <a:rPr lang="en-US" sz="2400" i="1" dirty="0"/>
              <a:t>	</a:t>
            </a:r>
            <a:r>
              <a:rPr lang="en-US" sz="2400" i="1" dirty="0" smtClean="0"/>
              <a:t>3</a:t>
            </a:r>
            <a:r>
              <a:rPr lang="en-US" sz="2400" i="1" baseline="30000" dirty="0" smtClean="0"/>
              <a:t>rd</a:t>
            </a:r>
            <a:r>
              <a:rPr lang="en-US" sz="2400" i="1" dirty="0" smtClean="0"/>
              <a:t> :</a:t>
            </a:r>
            <a:r>
              <a:rPr lang="en-US" sz="2400" i="1" smtClean="0"/>
              <a:t>	6</a:t>
            </a:r>
            <a:endParaRPr lang="en-US" sz="2400" i="1" dirty="0" smtClean="0"/>
          </a:p>
          <a:p>
            <a:pPr marL="45720" indent="0">
              <a:buFont typeface="Georgia" pitchFamily="18" charset="0"/>
              <a:buNone/>
            </a:pPr>
            <a:endParaRPr lang="en-US" sz="2400" i="1" dirty="0" smtClean="0"/>
          </a:p>
          <a:p>
            <a:pPr marL="45720" indent="0" algn="ctr">
              <a:buFont typeface="Georgia" pitchFamily="18" charset="0"/>
              <a:buNone/>
            </a:pP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MAXIMUM POSSIBLE SCORE:	10 PTS.</a:t>
            </a:r>
            <a:r>
              <a:rPr lang="en-US" sz="2400" dirty="0" smtClean="0"/>
              <a:t>	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533400" y="5554639"/>
            <a:ext cx="5334000" cy="758588"/>
          </a:xfrm>
          <a:prstGeom prst="rect">
            <a:avLst/>
          </a:prstGeom>
          <a:solidFill>
            <a:schemeClr val="bg1"/>
          </a:solidFill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en-US" sz="4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</a:t>
            </a:r>
            <a:r>
              <a:rPr lang="en-US" sz="4000" baseline="30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st</a:t>
            </a:r>
            <a:r>
              <a:rPr lang="en-US" sz="4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President’s Cup</a:t>
            </a:r>
            <a:endParaRPr lang="en-PH" sz="400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382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PH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791200" y="6326307"/>
            <a:ext cx="3397249" cy="531694"/>
          </a:xfrm>
          <a:prstGeom prst="rect">
            <a:avLst/>
          </a:prstGeom>
          <a:solidFill>
            <a:schemeClr val="bg1"/>
          </a:solidFill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Font typeface="Georgia" pitchFamily="18" charset="0"/>
              <a:buNone/>
            </a:pPr>
            <a:r>
              <a:rPr lang="en-US" sz="2400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Non-academic</a:t>
            </a:r>
            <a:r>
              <a:rPr lang="en-US" sz="24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2400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Events</a:t>
            </a:r>
            <a:endParaRPr lang="en-PH" sz="2400" i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90637" y="441846"/>
            <a:ext cx="7292975" cy="4953000"/>
          </a:xfrm>
          <a:prstGeom prst="rect">
            <a:avLst/>
          </a:prstGeom>
          <a:solidFill>
            <a:schemeClr val="bg1">
              <a:alpha val="96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Georgia" pitchFamily="18" charset="0"/>
              <a:buNone/>
            </a:pPr>
            <a:endParaRPr lang="en-US" sz="3600" i="1" dirty="0" smtClean="0"/>
          </a:p>
          <a:p>
            <a:pPr marL="45720" indent="0" algn="ctr">
              <a:buFont typeface="Georgia" pitchFamily="18" charset="0"/>
              <a:buNone/>
            </a:pPr>
            <a:r>
              <a:rPr lang="en-US" sz="3600" i="1" dirty="0" smtClean="0"/>
              <a:t>1</a:t>
            </a:r>
            <a:r>
              <a:rPr lang="en-US" sz="3600" i="1" baseline="30000" dirty="0" smtClean="0"/>
              <a:t>st</a:t>
            </a:r>
            <a:r>
              <a:rPr lang="en-US" sz="3600" i="1" dirty="0" smtClean="0"/>
              <a:t> :	45</a:t>
            </a:r>
          </a:p>
          <a:p>
            <a:pPr marL="45720" indent="0" algn="ctr">
              <a:buFont typeface="Georgia" pitchFamily="18" charset="0"/>
              <a:buNone/>
            </a:pPr>
            <a:r>
              <a:rPr lang="en-US" sz="3600" i="1" dirty="0" smtClean="0"/>
              <a:t>2</a:t>
            </a:r>
            <a:r>
              <a:rPr lang="en-US" sz="3600" i="1" baseline="30000" dirty="0" smtClean="0"/>
              <a:t>nd</a:t>
            </a:r>
            <a:r>
              <a:rPr lang="en-US" sz="3600" i="1" dirty="0" smtClean="0"/>
              <a:t>:	40</a:t>
            </a:r>
          </a:p>
          <a:p>
            <a:pPr marL="45720" indent="0" algn="ctr">
              <a:buFont typeface="Georgia" pitchFamily="18" charset="0"/>
              <a:buNone/>
            </a:pPr>
            <a:r>
              <a:rPr lang="en-US" sz="3600" i="1" dirty="0" smtClean="0"/>
              <a:t>3</a:t>
            </a:r>
            <a:r>
              <a:rPr lang="en-US" sz="3600" i="1" baseline="30000" dirty="0" smtClean="0"/>
              <a:t>rd</a:t>
            </a:r>
            <a:r>
              <a:rPr lang="en-US" sz="3600" i="1" dirty="0" smtClean="0"/>
              <a:t>: 	36</a:t>
            </a:r>
          </a:p>
          <a:p>
            <a:pPr marL="45720" indent="0" algn="ctr">
              <a:buFont typeface="Georgia" pitchFamily="18" charset="0"/>
              <a:buNone/>
            </a:pPr>
            <a:r>
              <a:rPr lang="en-US" sz="3600" i="1" dirty="0" smtClean="0"/>
              <a:t>Participation:	25</a:t>
            </a:r>
          </a:p>
          <a:p>
            <a:pPr marL="45720" indent="0">
              <a:buFont typeface="Georgia" pitchFamily="18" charset="0"/>
              <a:buNone/>
            </a:pPr>
            <a:endParaRPr lang="en-US" sz="1800" i="1" dirty="0" smtClean="0"/>
          </a:p>
          <a:p>
            <a:pPr marL="45720" indent="0" algn="ctr">
              <a:buNone/>
            </a:pPr>
            <a:r>
              <a: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MAXIMUM POSSIBLE SCORE:	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45 </a:t>
            </a:r>
            <a:r>
              <a: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PTS.</a:t>
            </a:r>
            <a:endParaRPr lang="en-US" sz="2800" i="1" dirty="0"/>
          </a:p>
          <a:p>
            <a:pPr marL="45720" indent="0">
              <a:buFont typeface="Georgia" pitchFamily="18" charset="0"/>
              <a:buNone/>
            </a:pPr>
            <a:endParaRPr lang="en-US" sz="3600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099" y="5554639"/>
            <a:ext cx="5334000" cy="758588"/>
          </a:xfrm>
          <a:prstGeom prst="rect">
            <a:avLst/>
          </a:prstGeom>
          <a:solidFill>
            <a:schemeClr val="bg1"/>
          </a:solidFill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en-US" sz="4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3</a:t>
            </a:r>
            <a:r>
              <a:rPr lang="en-US" sz="4000" baseline="30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rd</a:t>
            </a:r>
            <a:r>
              <a:rPr lang="en-US" sz="4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Cine JPIA</a:t>
            </a:r>
            <a:endParaRPr lang="en-PH" sz="400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614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PH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8" y="-152400"/>
            <a:ext cx="9134902" cy="70104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163308" y="6326306"/>
            <a:ext cx="4006850" cy="531694"/>
          </a:xfrm>
          <a:prstGeom prst="rect">
            <a:avLst/>
          </a:prstGeom>
          <a:solidFill>
            <a:schemeClr val="bg1"/>
          </a:solidFill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Font typeface="Georgia" pitchFamily="18" charset="0"/>
              <a:buNone/>
            </a:pPr>
            <a:r>
              <a:rPr lang="en-US" sz="2800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Non-academic</a:t>
            </a:r>
            <a:r>
              <a:rPr lang="en-US" sz="28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2800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Events</a:t>
            </a:r>
            <a:endParaRPr lang="en-PH" sz="2800" i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90637" y="441846"/>
            <a:ext cx="7292975" cy="4953000"/>
          </a:xfrm>
          <a:prstGeom prst="rect">
            <a:avLst/>
          </a:prstGeom>
          <a:solidFill>
            <a:schemeClr val="bg1">
              <a:alpha val="96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Georgia" pitchFamily="18" charset="0"/>
              <a:buNone/>
            </a:pPr>
            <a:endParaRPr lang="en-US" sz="3600" i="1" dirty="0" smtClean="0"/>
          </a:p>
          <a:p>
            <a:pPr marL="45720" indent="0" algn="ctr">
              <a:buFont typeface="Georgia" pitchFamily="18" charset="0"/>
              <a:buNone/>
            </a:pPr>
            <a:r>
              <a:rPr lang="en-US" sz="3600" i="1" dirty="0" smtClean="0"/>
              <a:t>1</a:t>
            </a:r>
            <a:r>
              <a:rPr lang="en-US" sz="3600" i="1" baseline="30000" dirty="0" smtClean="0"/>
              <a:t>st</a:t>
            </a:r>
            <a:r>
              <a:rPr lang="en-US" sz="3600" i="1" dirty="0" smtClean="0"/>
              <a:t> :	25</a:t>
            </a:r>
          </a:p>
          <a:p>
            <a:pPr marL="45720" indent="0" algn="ctr">
              <a:buFont typeface="Georgia" pitchFamily="18" charset="0"/>
              <a:buNone/>
            </a:pPr>
            <a:r>
              <a:rPr lang="en-US" sz="3600" i="1" dirty="0" smtClean="0"/>
              <a:t>2</a:t>
            </a:r>
            <a:r>
              <a:rPr lang="en-US" sz="3600" i="1" baseline="30000" dirty="0" smtClean="0"/>
              <a:t>nd</a:t>
            </a:r>
            <a:r>
              <a:rPr lang="en-US" sz="3600" i="1" dirty="0" smtClean="0"/>
              <a:t>:	20</a:t>
            </a:r>
          </a:p>
          <a:p>
            <a:pPr marL="45720" indent="0" algn="ctr">
              <a:buFont typeface="Georgia" pitchFamily="18" charset="0"/>
              <a:buNone/>
            </a:pPr>
            <a:r>
              <a:rPr lang="en-US" sz="3600" i="1" dirty="0" smtClean="0"/>
              <a:t>3</a:t>
            </a:r>
            <a:r>
              <a:rPr lang="en-US" sz="3600" i="1" baseline="30000" dirty="0" smtClean="0"/>
              <a:t>rd</a:t>
            </a:r>
            <a:r>
              <a:rPr lang="en-US" sz="3600" i="1" dirty="0" smtClean="0"/>
              <a:t>: 	15</a:t>
            </a:r>
          </a:p>
          <a:p>
            <a:pPr marL="45720" indent="0" algn="ctr">
              <a:buFont typeface="Georgia" pitchFamily="18" charset="0"/>
              <a:buNone/>
            </a:pPr>
            <a:r>
              <a:rPr lang="en-US" sz="3600" i="1" dirty="0" smtClean="0"/>
              <a:t>Participation:	8</a:t>
            </a:r>
          </a:p>
          <a:p>
            <a:pPr marL="45720" indent="0">
              <a:buFont typeface="Georgia" pitchFamily="18" charset="0"/>
              <a:buNone/>
            </a:pPr>
            <a:endParaRPr lang="en-US" sz="1800" i="1" dirty="0" smtClean="0"/>
          </a:p>
          <a:p>
            <a:pPr marL="45720" indent="0" algn="ctr">
              <a:buNone/>
            </a:pPr>
            <a:r>
              <a: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MAXIMUM POSSIBLE SCORE:	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25 </a:t>
            </a:r>
            <a:r>
              <a: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PTS.</a:t>
            </a:r>
            <a:endParaRPr lang="en-US" sz="2800" i="1" dirty="0"/>
          </a:p>
          <a:p>
            <a:pPr marL="45720" indent="0">
              <a:buFont typeface="Georgia" pitchFamily="18" charset="0"/>
              <a:buNone/>
            </a:pPr>
            <a:endParaRPr lang="en-US" sz="3600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098" y="5554639"/>
            <a:ext cx="6086902" cy="617561"/>
          </a:xfrm>
          <a:prstGeom prst="rect">
            <a:avLst/>
          </a:prstGeom>
          <a:solidFill>
            <a:schemeClr val="bg1"/>
          </a:solidFill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en-US" sz="32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X FACTOR REGION X &amp; CARAGA</a:t>
            </a:r>
            <a:endParaRPr lang="en-PH" sz="320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5478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PH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138287" y="6326307"/>
            <a:ext cx="4006850" cy="531694"/>
          </a:xfrm>
          <a:prstGeom prst="rect">
            <a:avLst/>
          </a:prstGeom>
          <a:solidFill>
            <a:schemeClr val="bg1"/>
          </a:solidFill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Font typeface="Georgia" pitchFamily="18" charset="0"/>
              <a:buNone/>
            </a:pPr>
            <a:r>
              <a:rPr lang="en-US" sz="2800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Non-academic</a:t>
            </a:r>
            <a:r>
              <a:rPr lang="en-US" sz="28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2800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Events</a:t>
            </a:r>
            <a:endParaRPr lang="en-PH" sz="2800" i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90637" y="441846"/>
            <a:ext cx="7292975" cy="4953000"/>
          </a:xfrm>
          <a:prstGeom prst="rect">
            <a:avLst/>
          </a:prstGeom>
          <a:solidFill>
            <a:schemeClr val="bg1">
              <a:alpha val="96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Georgia" pitchFamily="18" charset="0"/>
              <a:buNone/>
            </a:pPr>
            <a:endParaRPr lang="en-US" sz="3600" i="1" dirty="0" smtClean="0"/>
          </a:p>
          <a:p>
            <a:pPr marL="45720" indent="0" algn="ctr">
              <a:buFont typeface="Georgia" pitchFamily="18" charset="0"/>
              <a:buNone/>
            </a:pPr>
            <a:r>
              <a:rPr lang="en-US" sz="3600" i="1" dirty="0" smtClean="0"/>
              <a:t>1</a:t>
            </a:r>
            <a:r>
              <a:rPr lang="en-US" sz="3600" i="1" baseline="30000" dirty="0" smtClean="0"/>
              <a:t>st</a:t>
            </a:r>
            <a:r>
              <a:rPr lang="en-US" sz="3600" i="1" dirty="0" smtClean="0"/>
              <a:t> :	20</a:t>
            </a:r>
          </a:p>
          <a:p>
            <a:pPr marL="45720" indent="0" algn="ctr">
              <a:buFont typeface="Georgia" pitchFamily="18" charset="0"/>
              <a:buNone/>
            </a:pPr>
            <a:r>
              <a:rPr lang="en-US" sz="3600" i="1" dirty="0" smtClean="0"/>
              <a:t>2</a:t>
            </a:r>
            <a:r>
              <a:rPr lang="en-US" sz="3600" i="1" baseline="30000" dirty="0" smtClean="0"/>
              <a:t>nd</a:t>
            </a:r>
            <a:r>
              <a:rPr lang="en-US" sz="3600" i="1" dirty="0" smtClean="0"/>
              <a:t>:	15</a:t>
            </a:r>
          </a:p>
          <a:p>
            <a:pPr marL="45720" indent="0" algn="ctr">
              <a:buFont typeface="Georgia" pitchFamily="18" charset="0"/>
              <a:buNone/>
            </a:pPr>
            <a:r>
              <a:rPr lang="en-US" sz="3600" i="1" dirty="0" smtClean="0"/>
              <a:t>3</a:t>
            </a:r>
            <a:r>
              <a:rPr lang="en-US" sz="3600" i="1" baseline="30000" dirty="0" smtClean="0"/>
              <a:t>rd</a:t>
            </a:r>
            <a:r>
              <a:rPr lang="en-US" sz="3600" i="1" dirty="0" smtClean="0"/>
              <a:t>: 	10</a:t>
            </a:r>
          </a:p>
          <a:p>
            <a:pPr marL="45720" indent="0" algn="ctr">
              <a:buFont typeface="Georgia" pitchFamily="18" charset="0"/>
              <a:buNone/>
            </a:pPr>
            <a:r>
              <a:rPr lang="en-US" sz="3600" i="1" dirty="0" smtClean="0"/>
              <a:t>Participation:	5</a:t>
            </a:r>
          </a:p>
          <a:p>
            <a:pPr marL="45720" indent="0">
              <a:buFont typeface="Georgia" pitchFamily="18" charset="0"/>
              <a:buNone/>
            </a:pPr>
            <a:endParaRPr lang="en-US" sz="1800" i="1" dirty="0" smtClean="0"/>
          </a:p>
          <a:p>
            <a:pPr marL="45720" indent="0" algn="ctr">
              <a:buNone/>
            </a:pPr>
            <a:r>
              <a: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MAXIMUM POSSIBLE SCORE:	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 </a:t>
            </a:r>
            <a:r>
              <a: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PTS.</a:t>
            </a:r>
            <a:endParaRPr lang="en-US" sz="2800" i="1" dirty="0"/>
          </a:p>
          <a:p>
            <a:pPr marL="45720" indent="0">
              <a:buFont typeface="Georgia" pitchFamily="18" charset="0"/>
              <a:buNone/>
            </a:pPr>
            <a:endParaRPr lang="en-US" sz="3600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098" y="5554639"/>
            <a:ext cx="6086902" cy="617561"/>
          </a:xfrm>
          <a:prstGeom prst="rect">
            <a:avLst/>
          </a:prstGeom>
          <a:solidFill>
            <a:schemeClr val="bg1"/>
          </a:solidFill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en-US" sz="32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RFJPIA’S NEXT TOP MODELS</a:t>
            </a:r>
            <a:endParaRPr lang="en-PH" sz="320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4831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931</TotalTime>
  <Words>132</Words>
  <Application>Microsoft Office PowerPoint</Application>
  <PresentationFormat>On-screen Show (4:3)</PresentationFormat>
  <Paragraphs>110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Slipstream</vt:lpstr>
      <vt:lpstr>The Official Tabulation</vt:lpstr>
      <vt:lpstr>Academic Events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Official Tabulation</dc:title>
  <dc:creator>Patch</dc:creator>
  <cp:lastModifiedBy>user</cp:lastModifiedBy>
  <cp:revision>24</cp:revision>
  <dcterms:created xsi:type="dcterms:W3CDTF">2012-12-07T17:22:22Z</dcterms:created>
  <dcterms:modified xsi:type="dcterms:W3CDTF">2012-12-08T09:29:22Z</dcterms:modified>
</cp:coreProperties>
</file>